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charts/chart7.xml" ContentType="application/vnd.openxmlformats-officedocument.drawingml.chart+xml"/>
  <Override PartName="/ppt/notesSlides/notesSlide1.xml" ContentType="application/vnd.openxmlformats-officedocument.presentationml.notesSlide+xml"/>
  <Override PartName="/ppt/charts/chart8.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notesSlides/notesSlide2.xml" ContentType="application/vnd.openxmlformats-officedocument.presentationml.notesSlide+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charts/chart10.xml" ContentType="application/vnd.openxmlformats-officedocument.drawingml.chart+xml"/>
  <Override PartName="/ppt/charts/style6.xml" ContentType="application/vnd.ms-office.chartstyle+xml"/>
  <Override PartName="/ppt/charts/colors6.xml" ContentType="application/vnd.ms-office.chartcolorstyle+xml"/>
  <Override PartName="/ppt/charts/chart11.xml" ContentType="application/vnd.openxmlformats-officedocument.drawingml.chart+xml"/>
  <Override PartName="/ppt/drawings/drawing2.xml" ContentType="application/vnd.openxmlformats-officedocument.drawingml.chartshapes+xml"/>
  <Override PartName="/ppt/charts/chart12.xml" ContentType="application/vnd.openxmlformats-officedocument.drawingml.chart+xml"/>
  <Override PartName="/ppt/charts/style7.xml" ContentType="application/vnd.ms-office.chartstyle+xml"/>
  <Override PartName="/ppt/charts/colors7.xml" ContentType="application/vnd.ms-office.chartcolorstyle+xml"/>
  <Override PartName="/ppt/charts/chart13.xml" ContentType="application/vnd.openxmlformats-officedocument.drawingml.chart+xml"/>
  <Override PartName="/ppt/charts/style8.xml" ContentType="application/vnd.ms-office.chartstyle+xml"/>
  <Override PartName="/ppt/charts/colors8.xml" ContentType="application/vnd.ms-office.chartcolorstyle+xml"/>
  <Override PartName="/ppt/charts/chart14.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56" r:id="rId2"/>
    <p:sldId id="257" r:id="rId3"/>
    <p:sldId id="258" r:id="rId4"/>
    <p:sldId id="259" r:id="rId5"/>
    <p:sldId id="260" r:id="rId6"/>
    <p:sldId id="261" r:id="rId7"/>
    <p:sldId id="271" r:id="rId8"/>
    <p:sldId id="262" r:id="rId9"/>
    <p:sldId id="273" r:id="rId10"/>
    <p:sldId id="263" r:id="rId11"/>
    <p:sldId id="264" r:id="rId12"/>
    <p:sldId id="265" r:id="rId13"/>
    <p:sldId id="311" r:id="rId14"/>
    <p:sldId id="275" r:id="rId15"/>
    <p:sldId id="303" r:id="rId16"/>
    <p:sldId id="299" r:id="rId17"/>
    <p:sldId id="300" r:id="rId18"/>
    <p:sldId id="314" r:id="rId19"/>
    <p:sldId id="267" r:id="rId20"/>
    <p:sldId id="315" r:id="rId21"/>
    <p:sldId id="269" r:id="rId22"/>
    <p:sldId id="270" r:id="rId23"/>
    <p:sldId id="276" r:id="rId24"/>
    <p:sldId id="321" r:id="rId25"/>
    <p:sldId id="320" r:id="rId26"/>
    <p:sldId id="319" r:id="rId27"/>
    <p:sldId id="318" r:id="rId28"/>
    <p:sldId id="323" r:id="rId29"/>
    <p:sldId id="304" r:id="rId30"/>
    <p:sldId id="306" r:id="rId31"/>
    <p:sldId id="308" r:id="rId32"/>
    <p:sldId id="309" r:id="rId33"/>
    <p:sldId id="317" r:id="rId34"/>
    <p:sldId id="278" r:id="rId35"/>
    <p:sldId id="289" r:id="rId36"/>
    <p:sldId id="286" r:id="rId37"/>
    <p:sldId id="312" r:id="rId38"/>
    <p:sldId id="313" r:id="rId39"/>
    <p:sldId id="324" r:id="rId40"/>
    <p:sldId id="325" r:id="rId41"/>
    <p:sldId id="326" r:id="rId42"/>
    <p:sldId id="32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319CE78-2D4C-4899-9548-F21A6398916E}">
          <p14:sldIdLst>
            <p14:sldId id="256"/>
            <p14:sldId id="257"/>
            <p14:sldId id="258"/>
            <p14:sldId id="259"/>
            <p14:sldId id="260"/>
            <p14:sldId id="261"/>
            <p14:sldId id="271"/>
            <p14:sldId id="262"/>
            <p14:sldId id="273"/>
          </p14:sldIdLst>
        </p14:section>
        <p14:section name="Brand Awareness and Buying behavior" id="{1E54591C-FA05-491F-88E7-B2BF7698389F}">
          <p14:sldIdLst>
            <p14:sldId id="263"/>
            <p14:sldId id="264"/>
            <p14:sldId id="265"/>
            <p14:sldId id="311"/>
            <p14:sldId id="275"/>
            <p14:sldId id="303"/>
            <p14:sldId id="299"/>
            <p14:sldId id="300"/>
            <p14:sldId id="314"/>
            <p14:sldId id="267"/>
            <p14:sldId id="315"/>
            <p14:sldId id="269"/>
            <p14:sldId id="270"/>
            <p14:sldId id="276"/>
          </p14:sldIdLst>
        </p14:section>
        <p14:section name="Perception" id="{6A01B703-A67C-4D67-9FF9-33CE076DC38B}">
          <p14:sldIdLst>
            <p14:sldId id="321"/>
            <p14:sldId id="320"/>
            <p14:sldId id="319"/>
            <p14:sldId id="318"/>
            <p14:sldId id="323"/>
            <p14:sldId id="304"/>
            <p14:sldId id="306"/>
            <p14:sldId id="308"/>
            <p14:sldId id="309"/>
          </p14:sldIdLst>
        </p14:section>
        <p14:section name="Brand Communication" id="{9BE516E5-E4A7-4F6E-B8D1-EE301E513CED}">
          <p14:sldIdLst>
            <p14:sldId id="317"/>
            <p14:sldId id="278"/>
            <p14:sldId id="289"/>
            <p14:sldId id="286"/>
            <p14:sldId id="312"/>
            <p14:sldId id="313"/>
            <p14:sldId id="324"/>
            <p14:sldId id="325"/>
            <p14:sldId id="326"/>
            <p14:sldId id="32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k sehgal" initials="ms" lastIdx="3" clrIdx="0">
    <p:extLst>
      <p:ext uri="{19B8F6BF-5375-455C-9EA6-DF929625EA0E}">
        <p15:presenceInfo xmlns:p15="http://schemas.microsoft.com/office/powerpoint/2012/main" userId="ee6a975a159fcf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6BB"/>
    <a:srgbClr val="FCF0DC"/>
    <a:srgbClr val="F5D197"/>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32" autoAdjust="0"/>
    <p:restoredTop sz="94674" autoAdjust="0"/>
  </p:normalViewPr>
  <p:slideViewPr>
    <p:cSldViewPr snapToGrid="0">
      <p:cViewPr varScale="1">
        <p:scale>
          <a:sx n="74" d="100"/>
          <a:sy n="74" d="100"/>
        </p:scale>
        <p:origin x="408" y="66"/>
      </p:cViewPr>
      <p:guideLst>
        <p:guide orient="horz" pos="2160"/>
        <p:guide pos="3840"/>
      </p:guideLst>
    </p:cSldViewPr>
  </p:slid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file:///E:\Mohak\College\College%20Sem%205\Project%20DS%20Group\DS%20Group\Offline%20Marketing\Report\Excel%20Sheet\Data%20Report.xlsx" TargetMode="External"/></Relationships>
</file>

<file path=ppt/charts/_rels/chart10.xml.rels><?xml version="1.0" encoding="UTF-8" standalone="yes"?>
<Relationships xmlns="http://schemas.openxmlformats.org/package/2006/relationships"><Relationship Id="rId3" Type="http://schemas.openxmlformats.org/officeDocument/2006/relationships/oleObject" Target="file:///E:\Mohak\College\College%20Sem%205\Project%20DS%20Group\DS%20Group\Offline%20Marketing\Extra\Changed\Data%20Report%20(Changed).xlsx" TargetMode="External"/><Relationship Id="rId2" Type="http://schemas.microsoft.com/office/2011/relationships/chartColorStyle" Target="colors6.xml"/><Relationship Id="rId1" Type="http://schemas.microsoft.com/office/2011/relationships/chartStyle" Target="style6.xml"/></Relationships>
</file>

<file path=ppt/charts/_rels/chart11.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E:\Mohak\College\College%20Sem%205\Project%20DS%20Group\DS%20Group\Offline%20Marketing\Extra\Changed\Data%20Report%20(Changed).xlsx" TargetMode="External"/></Relationships>
</file>

<file path=ppt/charts/_rels/chart12.xml.rels><?xml version="1.0" encoding="UTF-8" standalone="yes"?>
<Relationships xmlns="http://schemas.openxmlformats.org/package/2006/relationships"><Relationship Id="rId3" Type="http://schemas.openxmlformats.org/officeDocument/2006/relationships/oleObject" Target="file:///E:\Mohak\College\College%20Sem%205\Project%20DS%20Group\DS%20Group\Offline%20Marketing\Report\Excel%20Sheet\Data%20Report.xlsx" TargetMode="External"/><Relationship Id="rId2" Type="http://schemas.microsoft.com/office/2011/relationships/chartColorStyle" Target="colors7.xml"/><Relationship Id="rId1" Type="http://schemas.microsoft.com/office/2011/relationships/chartStyle" Target="style7.xml"/></Relationships>
</file>

<file path=ppt/charts/_rels/chart13.xml.rels><?xml version="1.0" encoding="UTF-8" standalone="yes"?>
<Relationships xmlns="http://schemas.openxmlformats.org/package/2006/relationships"><Relationship Id="rId3" Type="http://schemas.openxmlformats.org/officeDocument/2006/relationships/oleObject" Target="file:///E:\Mohak\College\College%20Sem%205\Project%20DS%20Group\DS%20Group\Offline%20Marketing\Extra\Changed\Data%20Report%20(Changed).xlsx" TargetMode="External"/><Relationship Id="rId2" Type="http://schemas.microsoft.com/office/2011/relationships/chartColorStyle" Target="colors8.xml"/><Relationship Id="rId1" Type="http://schemas.microsoft.com/office/2011/relationships/chartStyle" Target="style8.xml"/></Relationships>
</file>

<file path=ppt/charts/_rels/chart14.xml.rels><?xml version="1.0" encoding="UTF-8" standalone="yes"?>
<Relationships xmlns="http://schemas.openxmlformats.org/package/2006/relationships"><Relationship Id="rId3" Type="http://schemas.openxmlformats.org/officeDocument/2006/relationships/oleObject" Target="file:///E:\Mohak\College\College%20Sem%205\Project%20DS%20Group\DS%20Group\Offline%20Marketing\Report\Excel%20Sheet\Data%20Report.xlsx" TargetMode="External"/><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3" Type="http://schemas.openxmlformats.org/officeDocument/2006/relationships/oleObject" Target="file:///E:\Mohak\College\College%20Sem%205\Project%20DS%20Group\DS%20Group\Offline%20Marketing\Report\Excel%20Sheet\Data%20Report.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file:///E:\Mohak\College\College%20Sem%205\Project%20DS%20Group\DS%20Group\Offline%20Marketing\Extra\Changed\Data%20Report%20(Changed).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1" Type="http://schemas.openxmlformats.org/officeDocument/2006/relationships/oleObject" Target="file:///E:\Mohak\College\College%20Sem%205\Project%20DS%20Group\DS%20Group\Offline%20Marketing\Report\Excel%20Sheet\Data%20Report.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E:\Mohak\College\College%20Sem%205\Project%20DS%20Group\DS%20Group\Offline%20Marketing\Report\Excel%20Sheet\Data%20Report.xlsx" TargetMode="External"/></Relationships>
</file>

<file path=ppt/charts/_rels/chart6.xml.rels><?xml version="1.0" encoding="UTF-8" standalone="yes"?>
<Relationships xmlns="http://schemas.openxmlformats.org/package/2006/relationships"><Relationship Id="rId3" Type="http://schemas.openxmlformats.org/officeDocument/2006/relationships/oleObject" Target="file:///E:\Mohak\College\College%20Sem%205\Project%20DS%20Group\DS%20Group\Offline%20Marketing\Extra\Changed\Data%20Report%20(Changed).xlsx" TargetMode="External"/><Relationship Id="rId2" Type="http://schemas.microsoft.com/office/2011/relationships/chartColorStyle" Target="colors3.xml"/><Relationship Id="rId1" Type="http://schemas.microsoft.com/office/2011/relationships/chartStyle" Target="style3.xml"/></Relationships>
</file>

<file path=ppt/charts/_rels/chart7.xml.rels><?xml version="1.0" encoding="UTF-8" standalone="yes"?>
<Relationships xmlns="http://schemas.openxmlformats.org/package/2006/relationships"><Relationship Id="rId1" Type="http://schemas.openxmlformats.org/officeDocument/2006/relationships/oleObject" Target="file:///E:\Mohak\College\College%20Sem%205\Project%20DS%20Group\DS%20Group\Offline%20Marketing\Report\Excel%20Sheet\Data%20Report.xlsx" TargetMode="External"/></Relationships>
</file>

<file path=ppt/charts/_rels/chart8.xml.rels><?xml version="1.0" encoding="UTF-8" standalone="yes"?>
<Relationships xmlns="http://schemas.openxmlformats.org/package/2006/relationships"><Relationship Id="rId3" Type="http://schemas.openxmlformats.org/officeDocument/2006/relationships/oleObject" Target="file:///E:\Mohak\College\College%20Sem%205\Project%20DS%20Group\DS%20Group\Offline%20Marketing\Report\Excel%20Sheet\Data%20Report.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9.xml.rels><?xml version="1.0" encoding="UTF-8" standalone="yes"?>
<Relationships xmlns="http://schemas.openxmlformats.org/package/2006/relationships"><Relationship Id="rId3" Type="http://schemas.openxmlformats.org/officeDocument/2006/relationships/oleObject" Target="file:///E:\Mohak\College\College%20Sem%205\Project%20DS%20Group\DS%20Group\Offline%20Marketing\Report\Excel%20Sheet\Data%20Report.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all" spc="150" baseline="0">
                <a:solidFill>
                  <a:schemeClr val="tx1"/>
                </a:solidFill>
                <a:latin typeface="+mn-lt"/>
                <a:ea typeface="+mn-ea"/>
                <a:cs typeface="+mn-cs"/>
              </a:defRPr>
            </a:pPr>
            <a:r>
              <a:rPr lang="en-US" sz="2000" b="0">
                <a:solidFill>
                  <a:schemeClr val="tx1"/>
                </a:solidFill>
              </a:rPr>
              <a:t>Age   </a:t>
            </a:r>
          </a:p>
        </c:rich>
      </c:tx>
      <c:overlay val="0"/>
      <c:spPr>
        <a:solidFill>
          <a:schemeClr val="bg2"/>
        </a:solidFill>
        <a:ln>
          <a:noFill/>
        </a:ln>
        <a:effectLst/>
      </c:spPr>
    </c:title>
    <c:autoTitleDeleted val="0"/>
    <c:plotArea>
      <c:layout/>
      <c:barChart>
        <c:barDir val="col"/>
        <c:grouping val="clustered"/>
        <c:varyColors val="0"/>
        <c:ser>
          <c:idx val="0"/>
          <c:order val="0"/>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cat>
            <c:strRef>
              <c:f>Sheet1!$A$3:$A$6</c:f>
              <c:strCache>
                <c:ptCount val="4"/>
                <c:pt idx="0">
                  <c:v>12 to 17</c:v>
                </c:pt>
                <c:pt idx="1">
                  <c:v>18 to 21</c:v>
                </c:pt>
                <c:pt idx="2">
                  <c:v>22 to 35</c:v>
                </c:pt>
                <c:pt idx="3">
                  <c:v>35 Above</c:v>
                </c:pt>
              </c:strCache>
            </c:strRef>
          </c:cat>
          <c:val>
            <c:numRef>
              <c:f>Sheet1!$B$3:$B$6</c:f>
              <c:numCache>
                <c:formatCode>General</c:formatCode>
                <c:ptCount val="4"/>
                <c:pt idx="0">
                  <c:v>3</c:v>
                </c:pt>
                <c:pt idx="1">
                  <c:v>36</c:v>
                </c:pt>
                <c:pt idx="2">
                  <c:v>8</c:v>
                </c:pt>
                <c:pt idx="3">
                  <c:v>3</c:v>
                </c:pt>
              </c:numCache>
            </c:numRef>
          </c:val>
          <c:extLst>
            <c:ext xmlns:c16="http://schemas.microsoft.com/office/drawing/2014/chart" uri="{C3380CC4-5D6E-409C-BE32-E72D297353CC}">
              <c16:uniqueId val="{00000000-C5AA-45F2-89E1-FE83F1597D36}"/>
            </c:ext>
          </c:extLst>
        </c:ser>
        <c:dLbls>
          <c:showLegendKey val="0"/>
          <c:showVal val="0"/>
          <c:showCatName val="0"/>
          <c:showSerName val="0"/>
          <c:showPercent val="0"/>
          <c:showBubbleSize val="0"/>
        </c:dLbls>
        <c:gapWidth val="164"/>
        <c:overlap val="-22"/>
        <c:axId val="82695680"/>
        <c:axId val="82697216"/>
      </c:barChart>
      <c:catAx>
        <c:axId val="82695680"/>
        <c:scaling>
          <c:orientation val="minMax"/>
        </c:scaling>
        <c:delete val="0"/>
        <c:axPos val="b"/>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2697216"/>
        <c:crosses val="autoZero"/>
        <c:auto val="1"/>
        <c:lblAlgn val="ctr"/>
        <c:lblOffset val="100"/>
        <c:noMultiLvlLbl val="0"/>
      </c:catAx>
      <c:valAx>
        <c:axId val="82697216"/>
        <c:scaling>
          <c:orientation val="minMax"/>
        </c:scaling>
        <c:delete val="1"/>
        <c:axPos val="l"/>
        <c:numFmt formatCode="General" sourceLinked="1"/>
        <c:majorTickMark val="none"/>
        <c:minorTickMark val="none"/>
        <c:tickLblPos val="none"/>
        <c:crossAx val="826956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cap="none" spc="20" baseline="0">
                <a:solidFill>
                  <a:schemeClr val="tx1">
                    <a:lumMod val="50000"/>
                    <a:lumOff val="50000"/>
                  </a:schemeClr>
                </a:solidFill>
                <a:latin typeface="+mn-lt"/>
                <a:ea typeface="+mn-ea"/>
                <a:cs typeface="+mn-cs"/>
              </a:defRPr>
            </a:pPr>
            <a:r>
              <a:rPr lang="en-US" sz="1600"/>
              <a:t>Which all flavors do you know other than Kaccha Aam?</a:t>
            </a:r>
          </a:p>
        </c:rich>
      </c:tx>
      <c:overlay val="0"/>
      <c:spPr>
        <a:noFill/>
        <a:ln>
          <a:noFill/>
        </a:ln>
        <a:effectLst/>
      </c:spPr>
      <c:txPr>
        <a:bodyPr rot="0" spcFirstLastPara="1" vertOverflow="ellipsis" vert="horz" wrap="square" anchor="ctr" anchorCtr="1"/>
        <a:lstStyle/>
        <a:p>
          <a:pPr>
            <a:defRPr sz="16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bar"/>
        <c:grouping val="clustered"/>
        <c:varyColors val="0"/>
        <c:ser>
          <c:idx val="0"/>
          <c:order val="0"/>
          <c:spPr>
            <a:gradFill rotWithShape="1">
              <a:gsLst>
                <a:gs pos="0">
                  <a:schemeClr val="accent1">
                    <a:tint val="80000"/>
                    <a:lumMod val="105000"/>
                  </a:schemeClr>
                </a:gs>
                <a:gs pos="100000">
                  <a:schemeClr val="accent1">
                    <a:tint val="90000"/>
                  </a:schemeClr>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Sheet1!$A$65:$A$68</c:f>
              <c:strCache>
                <c:ptCount val="3"/>
                <c:pt idx="0">
                  <c:v>Guava</c:v>
                </c:pt>
                <c:pt idx="1">
                  <c:v>Orange </c:v>
                </c:pt>
                <c:pt idx="2">
                  <c:v>Pineapple</c:v>
                </c:pt>
              </c:strCache>
            </c:strRef>
          </c:cat>
          <c:val>
            <c:numRef>
              <c:f>Sheet1!$C$65:$C$68</c:f>
              <c:numCache>
                <c:formatCode>0%</c:formatCode>
                <c:ptCount val="3"/>
                <c:pt idx="0">
                  <c:v>0.5</c:v>
                </c:pt>
                <c:pt idx="1">
                  <c:v>0.32352941176470601</c:v>
                </c:pt>
                <c:pt idx="2">
                  <c:v>0.1470588235294118</c:v>
                </c:pt>
              </c:numCache>
            </c:numRef>
          </c:val>
          <c:extLst>
            <c:ext xmlns:c16="http://schemas.microsoft.com/office/drawing/2014/chart" uri="{C3380CC4-5D6E-409C-BE32-E72D297353CC}">
              <c16:uniqueId val="{00000000-C2C4-4448-9B46-F28FA8AFE910}"/>
            </c:ext>
          </c:extLst>
        </c:ser>
        <c:dLbls>
          <c:showLegendKey val="0"/>
          <c:showVal val="1"/>
          <c:showCatName val="0"/>
          <c:showSerName val="0"/>
          <c:showPercent val="0"/>
          <c:showBubbleSize val="0"/>
        </c:dLbls>
        <c:gapWidth val="100"/>
        <c:axId val="69027712"/>
        <c:axId val="69029248"/>
      </c:barChart>
      <c:catAx>
        <c:axId val="69027712"/>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50000"/>
                    <a:lumOff val="50000"/>
                  </a:schemeClr>
                </a:solidFill>
                <a:latin typeface="+mn-lt"/>
                <a:ea typeface="+mn-ea"/>
                <a:cs typeface="+mn-cs"/>
              </a:defRPr>
            </a:pPr>
            <a:endParaRPr lang="en-US"/>
          </a:p>
        </c:txPr>
        <c:crossAx val="69029248"/>
        <c:crosses val="autoZero"/>
        <c:auto val="1"/>
        <c:lblAlgn val="ctr"/>
        <c:lblOffset val="100"/>
        <c:noMultiLvlLbl val="0"/>
      </c:catAx>
      <c:valAx>
        <c:axId val="69029248"/>
        <c:scaling>
          <c:orientation val="minMax"/>
        </c:scaling>
        <c:delete val="1"/>
        <c:axPos val="t"/>
        <c:numFmt formatCode="0%" sourceLinked="1"/>
        <c:majorTickMark val="none"/>
        <c:minorTickMark val="none"/>
        <c:tickLblPos val="none"/>
        <c:crossAx val="690277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n-lt"/>
                <a:ea typeface="+mn-ea"/>
                <a:cs typeface="+mn-cs"/>
              </a:defRPr>
            </a:pPr>
            <a:r>
              <a:rPr lang="en-US" sz="1600" b="0" i="0" u="none" strike="noStrike" baseline="0">
                <a:effectLst/>
              </a:rPr>
              <a:t>Which is your favorite flavour of Pulse including Kaccha Aam</a:t>
            </a:r>
            <a:endParaRPr lang="en-US" sz="1600" b="0"/>
          </a:p>
        </c:rich>
      </c:tx>
      <c:overlay val="0"/>
      <c:spPr>
        <a:noFill/>
        <a:ln>
          <a:noFill/>
        </a:ln>
        <a:effectLst/>
      </c:spPr>
    </c:title>
    <c:autoTitleDeleted val="0"/>
    <c:plotArea>
      <c:layout/>
      <c:barChart>
        <c:barDir val="bar"/>
        <c:grouping val="stacked"/>
        <c:varyColors val="0"/>
        <c:ser>
          <c:idx val="0"/>
          <c:order val="0"/>
          <c:spPr>
            <a:solidFill>
              <a:schemeClr val="accent1"/>
            </a:solidFill>
            <a:ln>
              <a:noFill/>
            </a:ln>
            <a:effectLst/>
          </c:spPr>
          <c:invertIfNegative val="0"/>
          <c:cat>
            <c:strRef>
              <c:f>Sheet1!$A$73:$A$77</c:f>
              <c:strCache>
                <c:ptCount val="4"/>
                <c:pt idx="0">
                  <c:v>Guava</c:v>
                </c:pt>
                <c:pt idx="1">
                  <c:v>Orange </c:v>
                </c:pt>
                <c:pt idx="2">
                  <c:v>Pineapple</c:v>
                </c:pt>
                <c:pt idx="3">
                  <c:v>kaccha aam</c:v>
                </c:pt>
              </c:strCache>
            </c:strRef>
          </c:cat>
          <c:val>
            <c:numRef>
              <c:f>Sheet1!$C$73:$C$77</c:f>
              <c:numCache>
                <c:formatCode>0%</c:formatCode>
                <c:ptCount val="4"/>
                <c:pt idx="0">
                  <c:v>0.10526315789473685</c:v>
                </c:pt>
                <c:pt idx="1">
                  <c:v>0.10526315789473685</c:v>
                </c:pt>
                <c:pt idx="2">
                  <c:v>0</c:v>
                </c:pt>
                <c:pt idx="3">
                  <c:v>0.76315789473684215</c:v>
                </c:pt>
              </c:numCache>
            </c:numRef>
          </c:val>
          <c:extLst>
            <c:ext xmlns:c16="http://schemas.microsoft.com/office/drawing/2014/chart" uri="{C3380CC4-5D6E-409C-BE32-E72D297353CC}">
              <c16:uniqueId val="{00000000-628C-4DCC-A301-8D4202DF1C97}"/>
            </c:ext>
          </c:extLst>
        </c:ser>
        <c:dLbls>
          <c:showLegendKey val="0"/>
          <c:showVal val="0"/>
          <c:showCatName val="0"/>
          <c:showSerName val="0"/>
          <c:showPercent val="0"/>
          <c:showBubbleSize val="0"/>
        </c:dLbls>
        <c:gapWidth val="150"/>
        <c:overlap val="100"/>
        <c:axId val="69095424"/>
        <c:axId val="69096960"/>
      </c:barChart>
      <c:catAx>
        <c:axId val="6909542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9096960"/>
        <c:crosses val="autoZero"/>
        <c:auto val="1"/>
        <c:lblAlgn val="ctr"/>
        <c:lblOffset val="100"/>
        <c:noMultiLvlLbl val="0"/>
      </c:catAx>
      <c:valAx>
        <c:axId val="69096960"/>
        <c:scaling>
          <c:orientation val="minMax"/>
        </c:scaling>
        <c:delete val="1"/>
        <c:axPos val="t"/>
        <c:numFmt formatCode="0%" sourceLinked="1"/>
        <c:majorTickMark val="none"/>
        <c:minorTickMark val="none"/>
        <c:tickLblPos val="none"/>
        <c:crossAx val="690954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sz="2000" dirty="0">
                <a:solidFill>
                  <a:schemeClr val="tx1"/>
                </a:solidFill>
              </a:rPr>
              <a:t>Did you see Pulse advertisement? </a:t>
            </a:r>
          </a:p>
        </c:rich>
      </c:tx>
      <c:overlay val="0"/>
      <c:spPr>
        <a:solidFill>
          <a:schemeClr val="bg2"/>
        </a:solidFill>
        <a:ln>
          <a:noFill/>
        </a:ln>
        <a:effectLst/>
      </c:spPr>
      <c:txPr>
        <a:bodyPr rot="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autoTitleDeleted val="0"/>
    <c:plotArea>
      <c:layout/>
      <c:pieChart>
        <c:varyColors val="1"/>
        <c:ser>
          <c:idx val="0"/>
          <c:order val="0"/>
          <c:spPr>
            <a:solidFill>
              <a:schemeClr val="accent5">
                <a:lumMod val="60000"/>
                <a:lumOff val="40000"/>
              </a:schemeClr>
            </a:solidFill>
          </c:spPr>
          <c:dPt>
            <c:idx val="0"/>
            <c:bubble3D val="0"/>
            <c:spPr>
              <a:solidFill>
                <a:schemeClr val="accent2">
                  <a:lumMod val="75000"/>
                </a:schemeClr>
              </a:solidFill>
              <a:ln>
                <a:noFill/>
              </a:ln>
              <a:effectLst/>
            </c:spPr>
            <c:extLst>
              <c:ext xmlns:c16="http://schemas.microsoft.com/office/drawing/2014/chart" uri="{C3380CC4-5D6E-409C-BE32-E72D297353CC}">
                <c16:uniqueId val="{00000001-DB25-4F59-A293-D72BEDC9961A}"/>
              </c:ext>
            </c:extLst>
          </c:dPt>
          <c:dPt>
            <c:idx val="1"/>
            <c:bubble3D val="0"/>
            <c:spPr>
              <a:solidFill>
                <a:schemeClr val="accent5">
                  <a:lumMod val="60000"/>
                  <a:lumOff val="40000"/>
                </a:schemeClr>
              </a:solidFill>
              <a:ln>
                <a:noFill/>
              </a:ln>
              <a:effectLst/>
            </c:spPr>
            <c:extLst>
              <c:ext xmlns:c16="http://schemas.microsoft.com/office/drawing/2014/chart" uri="{C3380CC4-5D6E-409C-BE32-E72D297353CC}">
                <c16:uniqueId val="{00000003-DB25-4F59-A293-D72BEDC9961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Sheet1!$A$108:$A$109</c:f>
              <c:strCache>
                <c:ptCount val="2"/>
                <c:pt idx="0">
                  <c:v>Yes               </c:v>
                </c:pt>
                <c:pt idx="1">
                  <c:v>No</c:v>
                </c:pt>
              </c:strCache>
            </c:strRef>
          </c:cat>
          <c:val>
            <c:numRef>
              <c:f>Sheet1!$B$108:$B$109</c:f>
              <c:numCache>
                <c:formatCode>General</c:formatCode>
                <c:ptCount val="2"/>
                <c:pt idx="0">
                  <c:v>39</c:v>
                </c:pt>
                <c:pt idx="1">
                  <c:v>11</c:v>
                </c:pt>
              </c:numCache>
            </c:numRef>
          </c:val>
          <c:extLst>
            <c:ext xmlns:c16="http://schemas.microsoft.com/office/drawing/2014/chart" uri="{C3380CC4-5D6E-409C-BE32-E72D297353CC}">
              <c16:uniqueId val="{00000004-DB25-4F59-A293-D72BEDC9961A}"/>
            </c:ext>
          </c:extLst>
        </c:ser>
        <c:dLbls>
          <c:showLegendKey val="0"/>
          <c:showVal val="0"/>
          <c:showCatName val="0"/>
          <c:showSerName val="0"/>
          <c:showPercent val="1"/>
          <c:showBubbleSize val="0"/>
          <c:showLeaderLines val="1"/>
        </c:dLbls>
        <c:firstSliceAng val="0"/>
      </c:pieChart>
      <c:spPr>
        <a:noFill/>
        <a:ln>
          <a:noFill/>
        </a:ln>
        <a:effectLst/>
      </c:spPr>
    </c:plotArea>
    <c:legend>
      <c:legendPos val="b"/>
      <c:layout>
        <c:manualLayout>
          <c:xMode val="edge"/>
          <c:yMode val="edge"/>
          <c:x val="0.26154682706414045"/>
          <c:y val="0.88741251631828688"/>
          <c:w val="0.50512760229983245"/>
          <c:h val="8.518921122908489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b="1" i="0" u="none" strike="noStrike" kern="1200" baseline="0">
                <a:solidFill>
                  <a:schemeClr val="tx1"/>
                </a:solidFill>
                <a:effectLst/>
                <a:latin typeface="+mn-lt"/>
                <a:ea typeface="+mn-ea"/>
                <a:cs typeface="+mn-cs"/>
              </a:defRPr>
            </a:pPr>
            <a:r>
              <a:rPr lang="en-US" b="1" dirty="0">
                <a:solidFill>
                  <a:schemeClr val="tx1"/>
                </a:solidFill>
              </a:rPr>
              <a:t>where did you see the advertisement?</a:t>
            </a:r>
          </a:p>
        </c:rich>
      </c:tx>
      <c:overlay val="0"/>
      <c:spPr>
        <a:solidFill>
          <a:schemeClr val="bg2"/>
        </a:solidFill>
        <a:ln>
          <a:noFill/>
        </a:ln>
        <a:effectLst/>
      </c:spPr>
      <c:txPr>
        <a:bodyPr rot="0" spcFirstLastPara="1" vertOverflow="ellipsis" vert="horz" wrap="square" anchor="ctr" anchorCtr="1"/>
        <a:lstStyle/>
        <a:p>
          <a:pPr>
            <a:defRPr b="1" i="0" u="none" strike="noStrike" kern="1200" baseline="0">
              <a:solidFill>
                <a:schemeClr val="tx1"/>
              </a:solidFill>
              <a:effectLst/>
              <a:latin typeface="+mn-lt"/>
              <a:ea typeface="+mn-ea"/>
              <a:cs typeface="+mn-cs"/>
            </a:defRPr>
          </a:pPr>
          <a:endParaRPr lang="en-US"/>
        </a:p>
      </c:txPr>
    </c:title>
    <c:autoTitleDeleted val="0"/>
    <c:plotArea>
      <c:layout>
        <c:manualLayout>
          <c:layoutTarget val="inner"/>
          <c:xMode val="edge"/>
          <c:yMode val="edge"/>
          <c:x val="9.0990677953832227E-2"/>
          <c:y val="0.15544960612139175"/>
          <c:w val="0.8843438072608073"/>
          <c:h val="0.42486416833827079"/>
        </c:manualLayout>
      </c:layout>
      <c:barChart>
        <c:barDir val="col"/>
        <c:grouping val="clustered"/>
        <c:varyColors val="0"/>
        <c:ser>
          <c:idx val="0"/>
          <c:order val="0"/>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dLbl>
              <c:idx val="0"/>
              <c:layout>
                <c:manualLayout>
                  <c:x val="-1.7656059259384815E-7"/>
                  <c:y val="7.305285811071110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1997-40C4-B6DF-D0AA7313B5C2}"/>
                </c:ext>
              </c:extLst>
            </c:dLbl>
            <c:dLbl>
              <c:idx val="1"/>
              <c:layout>
                <c:manualLayout>
                  <c:x val="0"/>
                  <c:y val="1.067949041539912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997-40C4-B6DF-D0AA7313B5C2}"/>
                </c:ext>
              </c:extLst>
            </c:dLbl>
            <c:dLbl>
              <c:idx val="2"/>
              <c:layout>
                <c:manualLayout>
                  <c:x val="0"/>
                  <c:y val="-2.069689280923079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997-40C4-B6DF-D0AA7313B5C2}"/>
                </c:ext>
              </c:extLst>
            </c:dLbl>
            <c:dLbl>
              <c:idx val="3"/>
              <c:layout>
                <c:manualLayout>
                  <c:x val="-4.1108716417534342E-17"/>
                  <c:y val="-2.069689280923079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997-40C4-B6DF-D0AA7313B5C2}"/>
                </c:ext>
              </c:extLst>
            </c:dLbl>
            <c:dLbl>
              <c:idx val="4"/>
              <c:layout>
                <c:manualLayout>
                  <c:x val="-8.9692781037675699E-3"/>
                  <c:y val="-2.069689280923079E-4"/>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997-40C4-B6DF-D0AA7313B5C2}"/>
                </c:ext>
              </c:extLst>
            </c:dLbl>
            <c:dLbl>
              <c:idx val="5"/>
              <c:layout>
                <c:manualLayout>
                  <c:x val="2.2423195259418716E-3"/>
                  <c:y val="-1.096297673924312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997-40C4-B6DF-D0AA7313B5C2}"/>
                </c:ext>
              </c:extLst>
            </c:dLbl>
            <c:dLbl>
              <c:idx val="6"/>
              <c:layout>
                <c:manualLayout>
                  <c:x val="-8.2217432835068683E-17"/>
                  <c:y val="-1.096297673924312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997-40C4-B6DF-D0AA7313B5C2}"/>
                </c:ext>
              </c:extLst>
            </c:dLbl>
            <c:dLbl>
              <c:idx val="7"/>
              <c:layout>
                <c:manualLayout>
                  <c:x val="-4.4846390518837433E-3"/>
                  <c:y val="1.202306149288621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997-40C4-B6DF-D0AA7313B5C2}"/>
                </c:ext>
              </c:extLst>
            </c:dLbl>
            <c:dLbl>
              <c:idx val="8"/>
              <c:layout>
                <c:manualLayout>
                  <c:x val="-4.4846390518838274E-3"/>
                  <c:y val="1.202306149288621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1997-40C4-B6DF-D0AA7313B5C2}"/>
                </c:ext>
              </c:extLst>
            </c:dLbl>
            <c:dLbl>
              <c:idx val="9"/>
              <c:layout>
                <c:manualLayout>
                  <c:x val="0"/>
                  <c:y val="1.26678799633348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1997-40C4-B6DF-D0AA7313B5C2}"/>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Sheet1!$A$107:$A$118</c:f>
              <c:strCache>
                <c:ptCount val="12"/>
                <c:pt idx="0">
                  <c:v>Television    </c:v>
                </c:pt>
                <c:pt idx="1">
                  <c:v>Online/Digital     </c:v>
                </c:pt>
                <c:pt idx="2">
                  <c:v>Newspaper     </c:v>
                </c:pt>
                <c:pt idx="3">
                  <c:v>Poster     </c:v>
                </c:pt>
                <c:pt idx="4">
                  <c:v>POP Display     </c:v>
                </c:pt>
                <c:pt idx="5">
                  <c:v>Outdoor     </c:v>
                </c:pt>
                <c:pt idx="6">
                  <c:v>WOM (word of mouth)     </c:v>
                </c:pt>
                <c:pt idx="7">
                  <c:v>Magazine      </c:v>
                </c:pt>
                <c:pt idx="8">
                  <c:v>Others </c:v>
                </c:pt>
                <c:pt idx="9">
                  <c:v>Radio      </c:v>
                </c:pt>
                <c:pt idx="10">
                  <c:v>Cinema     </c:v>
                </c:pt>
                <c:pt idx="11">
                  <c:v>News</c:v>
                </c:pt>
              </c:strCache>
            </c:strRef>
          </c:cat>
          <c:val>
            <c:numRef>
              <c:f>Sheet1!$C$107:$C$118</c:f>
              <c:numCache>
                <c:formatCode>0%</c:formatCode>
                <c:ptCount val="12"/>
                <c:pt idx="0">
                  <c:v>0.46835443037974694</c:v>
                </c:pt>
                <c:pt idx="1">
                  <c:v>0.13924050632911392</c:v>
                </c:pt>
                <c:pt idx="2">
                  <c:v>6.3291139240506333E-2</c:v>
                </c:pt>
                <c:pt idx="3">
                  <c:v>6.3291139240506333E-2</c:v>
                </c:pt>
                <c:pt idx="4">
                  <c:v>6.3291139240506333E-2</c:v>
                </c:pt>
                <c:pt idx="5">
                  <c:v>5.0632911392405069E-2</c:v>
                </c:pt>
                <c:pt idx="6">
                  <c:v>5.0632911392405069E-2</c:v>
                </c:pt>
                <c:pt idx="7">
                  <c:v>3.7974683544303806E-2</c:v>
                </c:pt>
                <c:pt idx="8">
                  <c:v>3.7974683544303806E-2</c:v>
                </c:pt>
                <c:pt idx="9">
                  <c:v>2.5316455696202528E-2</c:v>
                </c:pt>
                <c:pt idx="10">
                  <c:v>0</c:v>
                </c:pt>
                <c:pt idx="11">
                  <c:v>0</c:v>
                </c:pt>
              </c:numCache>
            </c:numRef>
          </c:val>
          <c:extLst>
            <c:ext xmlns:c16="http://schemas.microsoft.com/office/drawing/2014/chart" uri="{C3380CC4-5D6E-409C-BE32-E72D297353CC}">
              <c16:uniqueId val="{00000000-1427-4301-A71A-C727DA6DF267}"/>
            </c:ext>
          </c:extLst>
        </c:ser>
        <c:dLbls>
          <c:showLegendKey val="0"/>
          <c:showVal val="1"/>
          <c:showCatName val="0"/>
          <c:showSerName val="0"/>
          <c:showPercent val="0"/>
          <c:showBubbleSize val="0"/>
        </c:dLbls>
        <c:gapWidth val="41"/>
        <c:axId val="70220032"/>
        <c:axId val="70234112"/>
      </c:barChart>
      <c:catAx>
        <c:axId val="7022003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effectLst/>
                <a:latin typeface="+mn-lt"/>
                <a:ea typeface="+mn-ea"/>
                <a:cs typeface="+mn-cs"/>
              </a:defRPr>
            </a:pPr>
            <a:endParaRPr lang="en-US"/>
          </a:p>
        </c:txPr>
        <c:crossAx val="70234112"/>
        <c:crosses val="autoZero"/>
        <c:auto val="1"/>
        <c:lblAlgn val="ctr"/>
        <c:lblOffset val="100"/>
        <c:noMultiLvlLbl val="0"/>
      </c:catAx>
      <c:valAx>
        <c:axId val="70234112"/>
        <c:scaling>
          <c:orientation val="minMax"/>
        </c:scaling>
        <c:delete val="1"/>
        <c:axPos val="l"/>
        <c:numFmt formatCode="0%" sourceLinked="1"/>
        <c:majorTickMark val="none"/>
        <c:minorTickMark val="none"/>
        <c:tickLblPos val="none"/>
        <c:crossAx val="70220032"/>
        <c:crosses val="autoZero"/>
        <c:crossBetween val="between"/>
      </c:valAx>
      <c:spPr>
        <a:noFill/>
        <a:ln>
          <a:noFill/>
        </a:ln>
        <a:effectLst/>
      </c:spPr>
    </c:plotArea>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solidFill>
                <a:latin typeface="+mn-lt"/>
                <a:ea typeface="+mn-ea"/>
                <a:cs typeface="+mn-cs"/>
              </a:defRPr>
            </a:pPr>
            <a:r>
              <a:rPr lang="en-US" b="0" dirty="0">
                <a:solidFill>
                  <a:schemeClr val="tx1"/>
                </a:solidFill>
              </a:rPr>
              <a:t>Tagline of each brand </a:t>
            </a:r>
          </a:p>
        </c:rich>
      </c:tx>
      <c:overlay val="0"/>
      <c:spPr>
        <a:solidFill>
          <a:schemeClr val="bg2"/>
        </a:solidFill>
        <a:ln>
          <a:noFill/>
        </a:ln>
        <a:effectLst/>
      </c:spPr>
      <c:txPr>
        <a:bodyPr rot="0" spcFirstLastPara="1" vertOverflow="ellipsis" vert="horz" wrap="square" anchor="ctr" anchorCtr="1"/>
        <a:lstStyle/>
        <a:p>
          <a:pPr>
            <a:defRPr sz="1862" b="0" i="0" u="none" strike="noStrike" kern="1200" cap="none" spc="20" baseline="0">
              <a:solidFill>
                <a:schemeClr val="tx1"/>
              </a:solidFill>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tint val="80000"/>
                      <a:lumMod val="105000"/>
                    </a:schemeClr>
                  </a:gs>
                  <a:gs pos="100000">
                    <a:schemeClr val="accent1">
                      <a:tint val="90000"/>
                    </a:schemeClr>
                  </a:gs>
                </a:gsLst>
                <a:lin ang="5400000" scaled="0"/>
              </a:gradFill>
              <a:ln w="9525" cap="flat" cmpd="sng" algn="ctr">
                <a:solidFill>
                  <a:schemeClr val="accent1">
                    <a:shade val="95000"/>
                  </a:schemeClr>
                </a:solidFill>
                <a:round/>
              </a:ln>
              <a:effectLst/>
            </c:spPr>
            <c:extLst>
              <c:ext xmlns:c16="http://schemas.microsoft.com/office/drawing/2014/chart" uri="{C3380CC4-5D6E-409C-BE32-E72D297353CC}">
                <c16:uniqueId val="{00000001-E344-4366-9311-3408EB8C05AF}"/>
              </c:ext>
            </c:extLst>
          </c:dPt>
          <c:dPt>
            <c:idx val="1"/>
            <c:bubble3D val="0"/>
            <c:spPr>
              <a:gradFill rotWithShape="1">
                <a:gsLst>
                  <a:gs pos="0">
                    <a:schemeClr val="accent2">
                      <a:tint val="80000"/>
                      <a:lumMod val="105000"/>
                    </a:schemeClr>
                  </a:gs>
                  <a:gs pos="100000">
                    <a:schemeClr val="accent2">
                      <a:tint val="90000"/>
                    </a:schemeClr>
                  </a:gs>
                </a:gsLst>
                <a:lin ang="5400000" scaled="0"/>
              </a:gradFill>
              <a:ln w="9525" cap="flat" cmpd="sng" algn="ctr">
                <a:solidFill>
                  <a:schemeClr val="accent2">
                    <a:shade val="95000"/>
                  </a:schemeClr>
                </a:solidFill>
                <a:round/>
              </a:ln>
              <a:effectLst/>
            </c:spPr>
            <c:extLst>
              <c:ext xmlns:c16="http://schemas.microsoft.com/office/drawing/2014/chart" uri="{C3380CC4-5D6E-409C-BE32-E72D297353CC}">
                <c16:uniqueId val="{00000003-E344-4366-9311-3408EB8C05AF}"/>
              </c:ext>
            </c:extLst>
          </c:dPt>
          <c:dPt>
            <c:idx val="2"/>
            <c:bubble3D val="0"/>
            <c:spPr>
              <a:gradFill rotWithShape="1">
                <a:gsLst>
                  <a:gs pos="0">
                    <a:schemeClr val="accent3">
                      <a:tint val="80000"/>
                      <a:lumMod val="105000"/>
                    </a:schemeClr>
                  </a:gs>
                  <a:gs pos="100000">
                    <a:schemeClr val="accent3">
                      <a:tint val="90000"/>
                    </a:schemeClr>
                  </a:gs>
                </a:gsLst>
                <a:lin ang="5400000" scaled="0"/>
              </a:gradFill>
              <a:ln w="9525" cap="flat" cmpd="sng" algn="ctr">
                <a:solidFill>
                  <a:schemeClr val="accent3">
                    <a:shade val="95000"/>
                  </a:schemeClr>
                </a:solidFill>
                <a:round/>
              </a:ln>
              <a:effectLst/>
            </c:spPr>
            <c:extLst>
              <c:ext xmlns:c16="http://schemas.microsoft.com/office/drawing/2014/chart" uri="{C3380CC4-5D6E-409C-BE32-E72D297353CC}">
                <c16:uniqueId val="{00000005-E344-4366-9311-3408EB8C05AF}"/>
              </c:ext>
            </c:extLst>
          </c:dPt>
          <c:dPt>
            <c:idx val="3"/>
            <c:bubble3D val="0"/>
            <c:spPr>
              <a:gradFill rotWithShape="1">
                <a:gsLst>
                  <a:gs pos="0">
                    <a:schemeClr val="accent4">
                      <a:tint val="80000"/>
                      <a:lumMod val="105000"/>
                    </a:schemeClr>
                  </a:gs>
                  <a:gs pos="100000">
                    <a:schemeClr val="accent4">
                      <a:tint val="90000"/>
                    </a:schemeClr>
                  </a:gs>
                </a:gsLst>
                <a:lin ang="5400000" scaled="0"/>
              </a:gradFill>
              <a:ln w="9525" cap="flat" cmpd="sng" algn="ctr">
                <a:solidFill>
                  <a:schemeClr val="accent4">
                    <a:shade val="95000"/>
                  </a:schemeClr>
                </a:solidFill>
                <a:round/>
              </a:ln>
              <a:effectLst/>
            </c:spPr>
            <c:extLst>
              <c:ext xmlns:c16="http://schemas.microsoft.com/office/drawing/2014/chart" uri="{C3380CC4-5D6E-409C-BE32-E72D297353CC}">
                <c16:uniqueId val="{00000007-E344-4366-9311-3408EB8C05AF}"/>
              </c:ext>
            </c:extLst>
          </c:dPt>
          <c:dPt>
            <c:idx val="4"/>
            <c:bubble3D val="0"/>
            <c:spPr>
              <a:gradFill rotWithShape="1">
                <a:gsLst>
                  <a:gs pos="0">
                    <a:schemeClr val="accent5">
                      <a:tint val="80000"/>
                      <a:lumMod val="105000"/>
                    </a:schemeClr>
                  </a:gs>
                  <a:gs pos="100000">
                    <a:schemeClr val="accent5">
                      <a:tint val="90000"/>
                    </a:schemeClr>
                  </a:gs>
                </a:gsLst>
                <a:lin ang="5400000" scaled="0"/>
              </a:gradFill>
              <a:ln w="9525" cap="flat" cmpd="sng" algn="ctr">
                <a:solidFill>
                  <a:schemeClr val="accent5">
                    <a:shade val="95000"/>
                  </a:schemeClr>
                </a:solidFill>
                <a:round/>
              </a:ln>
              <a:effectLst/>
            </c:spPr>
            <c:extLst>
              <c:ext xmlns:c16="http://schemas.microsoft.com/office/drawing/2014/chart" uri="{C3380CC4-5D6E-409C-BE32-E72D297353CC}">
                <c16:uniqueId val="{00000009-E344-4366-9311-3408EB8C05AF}"/>
              </c:ext>
            </c:extLst>
          </c:dPt>
          <c:dLbls>
            <c:dLbl>
              <c:idx val="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01-E344-4366-9311-3408EB8C05AF}"/>
                </c:ext>
              </c:extLst>
            </c:dLbl>
            <c:dLbl>
              <c:idx val="1"/>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03-E344-4366-9311-3408EB8C05AF}"/>
                </c:ext>
              </c:extLst>
            </c:dLbl>
            <c:dLbl>
              <c:idx val="2"/>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05-E344-4366-9311-3408EB8C05A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Sheet1!$A$130:$A$134</c:f>
              <c:strCache>
                <c:ptCount val="5"/>
                <c:pt idx="0">
                  <c:v>Pulse</c:v>
                </c:pt>
                <c:pt idx="1">
                  <c:v>Alpenliebe</c:v>
                </c:pt>
                <c:pt idx="2">
                  <c:v>Kopiko</c:v>
                </c:pt>
                <c:pt idx="3">
                  <c:v>Parle Kaccha Aam</c:v>
                </c:pt>
                <c:pt idx="4">
                  <c:v>Candyman</c:v>
                </c:pt>
              </c:strCache>
            </c:strRef>
          </c:cat>
          <c:val>
            <c:numRef>
              <c:f>Sheet1!$C$130:$C$134</c:f>
              <c:numCache>
                <c:formatCode>0%</c:formatCode>
                <c:ptCount val="5"/>
                <c:pt idx="0">
                  <c:v>0.32000000000000006</c:v>
                </c:pt>
                <c:pt idx="1">
                  <c:v>0.22</c:v>
                </c:pt>
                <c:pt idx="2">
                  <c:v>0.18000000000000002</c:v>
                </c:pt>
                <c:pt idx="3">
                  <c:v>6.0000000000000005E-2</c:v>
                </c:pt>
                <c:pt idx="4">
                  <c:v>8.0000000000000016E-2</c:v>
                </c:pt>
              </c:numCache>
            </c:numRef>
          </c:val>
          <c:extLst>
            <c:ext xmlns:c16="http://schemas.microsoft.com/office/drawing/2014/chart" uri="{C3380CC4-5D6E-409C-BE32-E72D297353CC}">
              <c16:uniqueId val="{0000000A-E344-4366-9311-3408EB8C05AF}"/>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cap="all" spc="150" baseline="0">
                <a:solidFill>
                  <a:schemeClr val="tx1"/>
                </a:solidFill>
                <a:latin typeface="+mn-lt"/>
                <a:ea typeface="+mn-ea"/>
                <a:cs typeface="+mn-cs"/>
              </a:defRPr>
            </a:pPr>
            <a:r>
              <a:rPr lang="en-US" sz="2000" b="0">
                <a:solidFill>
                  <a:schemeClr val="tx1"/>
                </a:solidFill>
              </a:rPr>
              <a:t>Gender</a:t>
            </a:r>
          </a:p>
        </c:rich>
      </c:tx>
      <c:layout>
        <c:manualLayout>
          <c:xMode val="edge"/>
          <c:yMode val="edge"/>
          <c:x val="0.15313378593429638"/>
          <c:y val="3.4923594325328398E-2"/>
        </c:manualLayout>
      </c:layout>
      <c:overlay val="0"/>
      <c:spPr>
        <a:solidFill>
          <a:schemeClr val="bg2"/>
        </a:solidFill>
        <a:ln>
          <a:noFill/>
        </a:ln>
        <a:effectLst/>
      </c:spPr>
      <c:txPr>
        <a:bodyPr rot="0" spcFirstLastPara="1" vertOverflow="ellipsis" vert="horz" wrap="square" anchor="ctr" anchorCtr="1"/>
        <a:lstStyle/>
        <a:p>
          <a:pPr>
            <a:defRPr sz="2000" b="0" i="0" u="none" strike="noStrike" kern="1200" cap="all" spc="15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spPr>
            <a:pattFill prst="narHorz">
              <a:fgClr>
                <a:schemeClr val="accent1"/>
              </a:fgClr>
              <a:bgClr>
                <a:schemeClr val="accent1">
                  <a:lumMod val="20000"/>
                  <a:lumOff val="80000"/>
                </a:schemeClr>
              </a:bgClr>
            </a:patt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Sheet1!$A$11:$A$12</c:f>
              <c:strCache>
                <c:ptCount val="2"/>
                <c:pt idx="0">
                  <c:v>Male </c:v>
                </c:pt>
                <c:pt idx="1">
                  <c:v>Female</c:v>
                </c:pt>
              </c:strCache>
            </c:strRef>
          </c:cat>
          <c:val>
            <c:numRef>
              <c:f>Sheet1!$B$11:$B$12</c:f>
              <c:numCache>
                <c:formatCode>General</c:formatCode>
                <c:ptCount val="2"/>
                <c:pt idx="0">
                  <c:v>23</c:v>
                </c:pt>
                <c:pt idx="1">
                  <c:v>27</c:v>
                </c:pt>
              </c:numCache>
            </c:numRef>
          </c:val>
          <c:extLst>
            <c:ext xmlns:c16="http://schemas.microsoft.com/office/drawing/2014/chart" uri="{C3380CC4-5D6E-409C-BE32-E72D297353CC}">
              <c16:uniqueId val="{00000000-DB6D-4250-A852-D6C41B115768}"/>
            </c:ext>
          </c:extLst>
        </c:ser>
        <c:dLbls>
          <c:showLegendKey val="0"/>
          <c:showVal val="1"/>
          <c:showCatName val="0"/>
          <c:showSerName val="0"/>
          <c:showPercent val="0"/>
          <c:showBubbleSize val="0"/>
        </c:dLbls>
        <c:gapWidth val="164"/>
        <c:overlap val="-22"/>
        <c:axId val="92281472"/>
        <c:axId val="92492928"/>
      </c:barChart>
      <c:catAx>
        <c:axId val="92281472"/>
        <c:scaling>
          <c:orientation val="minMax"/>
        </c:scaling>
        <c:delete val="1"/>
        <c:axPos val="b"/>
        <c:numFmt formatCode="General" sourceLinked="1"/>
        <c:majorTickMark val="none"/>
        <c:minorTickMark val="none"/>
        <c:tickLblPos val="none"/>
        <c:crossAx val="92492928"/>
        <c:crosses val="autoZero"/>
        <c:auto val="1"/>
        <c:lblAlgn val="ctr"/>
        <c:lblOffset val="100"/>
        <c:noMultiLvlLbl val="0"/>
      </c:catAx>
      <c:valAx>
        <c:axId val="92492928"/>
        <c:scaling>
          <c:orientation val="minMax"/>
        </c:scaling>
        <c:delete val="1"/>
        <c:axPos val="l"/>
        <c:numFmt formatCode="General" sourceLinked="1"/>
        <c:majorTickMark val="none"/>
        <c:minorTickMark val="none"/>
        <c:tickLblPos val="none"/>
        <c:crossAx val="9228147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US"/>
              <a:t>Why do you consume Toffee/Candy</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bar"/>
        <c:grouping val="clustered"/>
        <c:varyColors val="0"/>
        <c:ser>
          <c:idx val="0"/>
          <c:order val="0"/>
          <c:spPr>
            <a:gradFill rotWithShape="1">
              <a:gsLst>
                <a:gs pos="0">
                  <a:schemeClr val="accent1">
                    <a:tint val="80000"/>
                    <a:lumMod val="105000"/>
                  </a:schemeClr>
                </a:gs>
                <a:gs pos="100000">
                  <a:schemeClr val="accent1">
                    <a:tint val="90000"/>
                  </a:schemeClr>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Sheet1!$A$23:$A$26</c:f>
              <c:strCache>
                <c:ptCount val="4"/>
                <c:pt idx="0">
                  <c:v>Habituated to candy </c:v>
                </c:pt>
                <c:pt idx="1">
                  <c:v>To kill boredom/ Time pass</c:v>
                </c:pt>
                <c:pt idx="2">
                  <c:v>To feel Fresh/Energized</c:v>
                </c:pt>
                <c:pt idx="3">
                  <c:v>To Feel Freshness in mouth</c:v>
                </c:pt>
              </c:strCache>
            </c:strRef>
          </c:cat>
          <c:val>
            <c:numRef>
              <c:f>Sheet1!$C$23:$C$26</c:f>
              <c:numCache>
                <c:formatCode>0%</c:formatCode>
                <c:ptCount val="4"/>
                <c:pt idx="0">
                  <c:v>0.48214285714285726</c:v>
                </c:pt>
                <c:pt idx="1">
                  <c:v>0.1964285714285714</c:v>
                </c:pt>
                <c:pt idx="2">
                  <c:v>0.17857142857142863</c:v>
                </c:pt>
                <c:pt idx="3">
                  <c:v>0.1428571428571429</c:v>
                </c:pt>
              </c:numCache>
            </c:numRef>
          </c:val>
          <c:extLst>
            <c:ext xmlns:c16="http://schemas.microsoft.com/office/drawing/2014/chart" uri="{C3380CC4-5D6E-409C-BE32-E72D297353CC}">
              <c16:uniqueId val="{00000000-21FA-435E-A936-B3A01C1A0434}"/>
            </c:ext>
          </c:extLst>
        </c:ser>
        <c:dLbls>
          <c:showLegendKey val="0"/>
          <c:showVal val="1"/>
          <c:showCatName val="0"/>
          <c:showSerName val="0"/>
          <c:showPercent val="0"/>
          <c:showBubbleSize val="0"/>
        </c:dLbls>
        <c:gapWidth val="100"/>
        <c:axId val="94382720"/>
        <c:axId val="94409856"/>
      </c:barChart>
      <c:catAx>
        <c:axId val="94382720"/>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50000"/>
                    <a:lumOff val="50000"/>
                  </a:schemeClr>
                </a:solidFill>
                <a:latin typeface="+mn-lt"/>
                <a:ea typeface="+mn-ea"/>
                <a:cs typeface="+mn-cs"/>
              </a:defRPr>
            </a:pPr>
            <a:endParaRPr lang="en-US"/>
          </a:p>
        </c:txPr>
        <c:crossAx val="94409856"/>
        <c:crosses val="autoZero"/>
        <c:auto val="1"/>
        <c:lblAlgn val="ctr"/>
        <c:lblOffset val="100"/>
        <c:noMultiLvlLbl val="0"/>
      </c:catAx>
      <c:valAx>
        <c:axId val="94409856"/>
        <c:scaling>
          <c:orientation val="minMax"/>
        </c:scaling>
        <c:delete val="1"/>
        <c:axPos val="t"/>
        <c:numFmt formatCode="0%" sourceLinked="1"/>
        <c:majorTickMark val="none"/>
        <c:minorTickMark val="none"/>
        <c:tickLblPos val="none"/>
        <c:crossAx val="943827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1"/>
            </a:solidFill>
            <a:ln>
              <a:noFill/>
            </a:ln>
            <a:effectLst/>
          </c:spPr>
          <c:invertIfNegative val="0"/>
          <c:dLbls>
            <c:dLbl>
              <c:idx val="0"/>
              <c:layout>
                <c:manualLayout>
                  <c:x val="2.8823780935633547E-3"/>
                  <c:y val="-0.3509633132788569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ACA-4F31-92C5-14357E834E9A}"/>
                </c:ext>
              </c:extLst>
            </c:dLbl>
            <c:dLbl>
              <c:idx val="1"/>
              <c:layout>
                <c:manualLayout>
                  <c:x val="2.8823780935633547E-3"/>
                  <c:y val="-0.1463562158345001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ACA-4F31-92C5-14357E834E9A}"/>
                </c:ext>
              </c:extLst>
            </c:dLbl>
            <c:dLbl>
              <c:idx val="2"/>
              <c:layout>
                <c:manualLayout>
                  <c:x val="5.7647561871267353E-3"/>
                  <c:y val="-0.1463562158345001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ACA-4F31-92C5-14357E834E9A}"/>
                </c:ext>
              </c:extLst>
            </c:dLbl>
            <c:dLbl>
              <c:idx val="3"/>
              <c:layout>
                <c:manualLayout>
                  <c:x val="-2.8823780935633547E-3"/>
                  <c:y val="-9.132225403888728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ACA-4F31-92C5-14357E834E9A}"/>
                </c:ext>
              </c:extLst>
            </c:dLbl>
            <c:dLbl>
              <c:idx val="4"/>
              <c:layout>
                <c:manualLayout>
                  <c:x val="2.8823780935633547E-3"/>
                  <c:y val="-8.850642375141760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ACA-4F31-92C5-14357E834E9A}"/>
                </c:ext>
              </c:extLst>
            </c:dLbl>
            <c:dLbl>
              <c:idx val="5"/>
              <c:layout>
                <c:manualLayout>
                  <c:x val="2.7309619695267654E-3"/>
                  <c:y val="-7.016184372585342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ACA-4F31-92C5-14357E834E9A}"/>
                </c:ext>
              </c:extLst>
            </c:dLbl>
            <c:dLbl>
              <c:idx val="6"/>
              <c:layout>
                <c:manualLayout>
                  <c:x val="0"/>
                  <c:y val="-6.026475456269823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ACA-4F31-92C5-14357E834E9A}"/>
                </c:ext>
              </c:extLst>
            </c:dLbl>
            <c:dLbl>
              <c:idx val="7"/>
              <c:layout>
                <c:manualLayout>
                  <c:x val="0"/>
                  <c:y val="-4.473600482460370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ACA-4F31-92C5-14357E834E9A}"/>
                </c:ext>
              </c:extLst>
            </c:dLbl>
            <c:dLbl>
              <c:idx val="8"/>
              <c:layout>
                <c:manualLayout>
                  <c:x val="0"/>
                  <c:y val="-3.910434424966437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5ACA-4F31-92C5-14357E834E9A}"/>
                </c:ext>
              </c:extLst>
            </c:dLbl>
            <c:dLbl>
              <c:idx val="9"/>
              <c:layout>
                <c:manualLayout>
                  <c:x val="-2.7309619695267654E-3"/>
                  <c:y val="-3.910434424966437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5ACA-4F31-92C5-14357E834E9A}"/>
                </c:ext>
              </c:extLst>
            </c:dLbl>
            <c:dLbl>
              <c:idx val="10"/>
              <c:layout>
                <c:manualLayout>
                  <c:x val="-5.4619239390535307E-3"/>
                  <c:y val="-3.910434424966437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5ACA-4F31-92C5-14357E834E9A}"/>
                </c:ext>
              </c:extLst>
            </c:dLbl>
            <c:dLbl>
              <c:idx val="11"/>
              <c:layout>
                <c:manualLayout>
                  <c:x val="-5.4619239390534301E-3"/>
                  <c:y val="-3.910434424966437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5ACA-4F31-92C5-14357E834E9A}"/>
                </c:ext>
              </c:extLst>
            </c:dLbl>
            <c:dLbl>
              <c:idx val="12"/>
              <c:layout>
                <c:manualLayout>
                  <c:x val="-2.7309619695267654E-3"/>
                  <c:y val="-5.036766539954303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5ACA-4F31-92C5-14357E834E9A}"/>
                </c:ext>
              </c:extLst>
            </c:dLbl>
            <c:spPr>
              <a:noFill/>
            </c:sp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'1.3'!$H$4:$H$16</c:f>
              <c:strCache>
                <c:ptCount val="13"/>
                <c:pt idx="0">
                  <c:v>Pulse </c:v>
                </c:pt>
                <c:pt idx="1">
                  <c:v>Alpenlibe</c:v>
                </c:pt>
                <c:pt idx="2">
                  <c:v>Melody</c:v>
                </c:pt>
                <c:pt idx="3">
                  <c:v>Eclairs</c:v>
                </c:pt>
                <c:pt idx="4">
                  <c:v>Parle</c:v>
                </c:pt>
                <c:pt idx="5">
                  <c:v>Cadbury</c:v>
                </c:pt>
                <c:pt idx="6">
                  <c:v>Candyman</c:v>
                </c:pt>
                <c:pt idx="7">
                  <c:v>Mango Bite</c:v>
                </c:pt>
                <c:pt idx="8">
                  <c:v>Kopiko</c:v>
                </c:pt>
                <c:pt idx="9">
                  <c:v>Solano</c:v>
                </c:pt>
                <c:pt idx="10">
                  <c:v>Center Fresh</c:v>
                </c:pt>
                <c:pt idx="11">
                  <c:v>Pass Pass</c:v>
                </c:pt>
                <c:pt idx="12">
                  <c:v>Coffy Bite</c:v>
                </c:pt>
              </c:strCache>
            </c:strRef>
          </c:cat>
          <c:val>
            <c:numRef>
              <c:f>'1.3'!$J$4:$J$16</c:f>
              <c:numCache>
                <c:formatCode>0%</c:formatCode>
                <c:ptCount val="13"/>
                <c:pt idx="0">
                  <c:v>0.36000000000000004</c:v>
                </c:pt>
                <c:pt idx="1">
                  <c:v>0.14000000000000001</c:v>
                </c:pt>
                <c:pt idx="2">
                  <c:v>0.14000000000000001</c:v>
                </c:pt>
                <c:pt idx="3">
                  <c:v>8.0000000000000016E-2</c:v>
                </c:pt>
                <c:pt idx="4">
                  <c:v>8.0000000000000016E-2</c:v>
                </c:pt>
                <c:pt idx="5">
                  <c:v>6.0000000000000005E-2</c:v>
                </c:pt>
                <c:pt idx="6">
                  <c:v>4.0000000000000008E-2</c:v>
                </c:pt>
                <c:pt idx="7">
                  <c:v>2.0000000000000004E-2</c:v>
                </c:pt>
                <c:pt idx="8">
                  <c:v>2.0000000000000004E-2</c:v>
                </c:pt>
                <c:pt idx="9">
                  <c:v>2.0000000000000004E-2</c:v>
                </c:pt>
                <c:pt idx="10">
                  <c:v>2.0000000000000004E-2</c:v>
                </c:pt>
                <c:pt idx="11">
                  <c:v>2.0000000000000004E-2</c:v>
                </c:pt>
                <c:pt idx="12">
                  <c:v>2.0000000000000004E-2</c:v>
                </c:pt>
              </c:numCache>
            </c:numRef>
          </c:val>
          <c:extLst>
            <c:ext xmlns:c16="http://schemas.microsoft.com/office/drawing/2014/chart" uri="{C3380CC4-5D6E-409C-BE32-E72D297353CC}">
              <c16:uniqueId val="{00000000-0999-4600-935C-C859EE4140EB}"/>
            </c:ext>
          </c:extLst>
        </c:ser>
        <c:dLbls>
          <c:showLegendKey val="0"/>
          <c:showVal val="1"/>
          <c:showCatName val="0"/>
          <c:showSerName val="0"/>
          <c:showPercent val="0"/>
          <c:showBubbleSize val="0"/>
        </c:dLbls>
        <c:gapWidth val="79"/>
        <c:overlap val="100"/>
        <c:axId val="141984128"/>
        <c:axId val="155132672"/>
      </c:barChart>
      <c:catAx>
        <c:axId val="141984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cap="all" spc="120" normalizeH="0" baseline="0">
                <a:solidFill>
                  <a:schemeClr val="tx1">
                    <a:lumMod val="65000"/>
                    <a:lumOff val="35000"/>
                  </a:schemeClr>
                </a:solidFill>
                <a:latin typeface="+mn-lt"/>
                <a:ea typeface="+mn-ea"/>
                <a:cs typeface="+mn-cs"/>
              </a:defRPr>
            </a:pPr>
            <a:endParaRPr lang="en-US"/>
          </a:p>
        </c:txPr>
        <c:crossAx val="155132672"/>
        <c:crosses val="autoZero"/>
        <c:auto val="1"/>
        <c:lblAlgn val="ctr"/>
        <c:lblOffset val="100"/>
        <c:noMultiLvlLbl val="0"/>
      </c:catAx>
      <c:valAx>
        <c:axId val="155132672"/>
        <c:scaling>
          <c:orientation val="minMax"/>
        </c:scaling>
        <c:delete val="1"/>
        <c:axPos val="l"/>
        <c:numFmt formatCode="0%" sourceLinked="1"/>
        <c:majorTickMark val="none"/>
        <c:minorTickMark val="none"/>
        <c:tickLblPos val="none"/>
        <c:crossAx val="14198412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spPr>
            <a:solidFill>
              <a:schemeClr val="accent1">
                <a:alpha val="85000"/>
              </a:schemeClr>
            </a:solidFill>
            <a:ln w="9525" cap="flat" cmpd="sng" algn="ctr">
              <a:solidFill>
                <a:schemeClr val="lt1">
                  <a:alpha val="50000"/>
                </a:schemeClr>
              </a:solidFill>
              <a:round/>
            </a:ln>
            <a:effectLst/>
          </c:spPr>
          <c:invertIfNegative val="0"/>
          <c:dLbls>
            <c:dLbl>
              <c:idx val="0"/>
              <c:layout>
                <c:manualLayout>
                  <c:x val="2.3023752185299356E-3"/>
                  <c:y val="-0.3519787078933693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B40A-4C3E-9D82-BEDBB8C03049}"/>
                </c:ext>
              </c:extLst>
            </c:dLbl>
            <c:dLbl>
              <c:idx val="1"/>
              <c:layout>
                <c:manualLayout>
                  <c:x val="7.2002541617226861E-3"/>
                  <c:y val="-0.3322679002513406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187-4D81-BCBD-738450CE9A1A}"/>
                </c:ext>
              </c:extLst>
            </c:dLbl>
            <c:dLbl>
              <c:idx val="2"/>
              <c:layout>
                <c:manualLayout>
                  <c:x val="-7.3194363507421596E-5"/>
                  <c:y val="-0.2787671366515482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187-4D81-BCBD-738450CE9A1A}"/>
                </c:ext>
              </c:extLst>
            </c:dLbl>
            <c:dLbl>
              <c:idx val="3"/>
              <c:layout>
                <c:manualLayout>
                  <c:x val="1.3448279493642452E-2"/>
                  <c:y val="-0.2843987959778426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187-4D81-BCBD-738450CE9A1A}"/>
                </c:ext>
              </c:extLst>
            </c:dLbl>
            <c:dLbl>
              <c:idx val="4"/>
              <c:layout>
                <c:manualLayout>
                  <c:x val="2.3023752185299356E-3"/>
                  <c:y val="-0.2506088400200788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40A-4C3E-9D82-BEDBB8C03049}"/>
                </c:ext>
              </c:extLst>
            </c:dLbl>
            <c:dLbl>
              <c:idx val="5"/>
              <c:layout>
                <c:manualLayout>
                  <c:x val="2.6823364623777483E-2"/>
                  <c:y val="-0.2534246696832259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9187-4D81-BCBD-738450CE9A1A}"/>
                </c:ext>
              </c:extLst>
            </c:dLbl>
            <c:dLbl>
              <c:idx val="6"/>
              <c:layout>
                <c:manualLayout>
                  <c:x val="-2.2291808550225045E-3"/>
                  <c:y val="-0.1689497797888171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40A-4C3E-9D82-BEDBB8C03049}"/>
                </c:ext>
              </c:extLst>
            </c:dLbl>
            <c:dLbl>
              <c:idx val="7"/>
              <c:layout>
                <c:manualLayout>
                  <c:x val="1.1145904275112521E-2"/>
                  <c:y val="-0.1717656094519642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187-4D81-BCBD-738450CE9A1A}"/>
                </c:ext>
              </c:extLst>
            </c:dLbl>
            <c:dLbl>
              <c:idx val="8"/>
              <c:layout>
                <c:manualLayout>
                  <c:x val="0"/>
                  <c:y val="-7.602740090496777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40A-4C3E-9D82-BEDBB8C03049}"/>
                </c:ext>
              </c:extLst>
            </c:dLbl>
            <c:dLbl>
              <c:idx val="9"/>
              <c:layout>
                <c:manualLayout>
                  <c:x val="-4.2210717183876959E-17"/>
                  <c:y val="-5.350076359979221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187-4D81-BCBD-738450CE9A1A}"/>
                </c:ext>
              </c:extLst>
            </c:dLbl>
            <c:dLbl>
              <c:idx val="10"/>
              <c:layout>
                <c:manualLayout>
                  <c:x val="-2.3024293530372942E-3"/>
                  <c:y val="-9.292237888384954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9187-4D81-BCBD-738450CE9A1A}"/>
                </c:ext>
              </c:extLst>
            </c:dLbl>
            <c:dLbl>
              <c:idx val="11"/>
              <c:layout>
                <c:manualLayout>
                  <c:x val="0"/>
                  <c:y val="-4.7869104273498324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40A-4C3E-9D82-BEDBB8C03049}"/>
                </c:ext>
              </c:extLst>
            </c:dLbl>
            <c:dLbl>
              <c:idx val="12"/>
              <c:layout>
                <c:manualLayout>
                  <c:x val="6.9072880591118848E-3"/>
                  <c:y val="-9.292237888384954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40A-4C3E-9D82-BEDBB8C03049}"/>
                </c:ext>
              </c:extLst>
            </c:dLbl>
            <c:dLbl>
              <c:idx val="13"/>
              <c:layout>
                <c:manualLayout>
                  <c:x val="2.3024293530372942E-3"/>
                  <c:y val="-3.378995595776355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40A-4C3E-9D82-BEDBB8C03049}"/>
                </c:ext>
              </c:extLst>
            </c:dLbl>
            <c:dLbl>
              <c:idx val="14"/>
              <c:layout>
                <c:manualLayout>
                  <c:x val="0"/>
                  <c:y val="-8.165906023126176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40A-4C3E-9D82-BEDBB8C03049}"/>
                </c:ext>
              </c:extLst>
            </c:dLbl>
            <c:dLbl>
              <c:idx val="15"/>
              <c:layout>
                <c:manualLayout>
                  <c:x val="-2.3024293530373792E-3"/>
                  <c:y val="-4.223744494720432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B40A-4C3E-9D82-BEDBB8C03049}"/>
                </c:ext>
              </c:extLst>
            </c:dLbl>
            <c:dLbl>
              <c:idx val="16"/>
              <c:layout>
                <c:manualLayout>
                  <c:x val="-8.4421434367753918E-17"/>
                  <c:y val="-8.165906023126176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B40A-4C3E-9D82-BEDBB8C03049}"/>
                </c:ext>
              </c:extLst>
            </c:dLbl>
            <c:dLbl>
              <c:idx val="17"/>
              <c:layout>
                <c:manualLayout>
                  <c:x val="-1.6884286873550774E-16"/>
                  <c:y val="-3.942161528405736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B40A-4C3E-9D82-BEDBB8C03049}"/>
                </c:ext>
              </c:extLst>
            </c:dLbl>
            <c:dLbl>
              <c:idx val="18"/>
              <c:layout>
                <c:manualLayout>
                  <c:x val="-8.4421434367753918E-17"/>
                  <c:y val="-7.884323056811480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B40A-4C3E-9D82-BEDBB8C03049}"/>
                </c:ext>
              </c:extLst>
            </c:dLbl>
            <c:dLbl>
              <c:idx val="19"/>
              <c:layout>
                <c:manualLayout>
                  <c:x val="-2.3024293530372942E-3"/>
                  <c:y val="-4.223744494720432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B40A-4C3E-9D82-BEDBB8C03049}"/>
                </c:ext>
              </c:extLst>
            </c:dLbl>
            <c:dLbl>
              <c:idx val="20"/>
              <c:layout>
                <c:manualLayout>
                  <c:x val="0"/>
                  <c:y val="-8.447488989440871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B40A-4C3E-9D82-BEDBB8C03049}"/>
                </c:ext>
              </c:extLst>
            </c:dLbl>
            <c:dLbl>
              <c:idx val="21"/>
              <c:layout>
                <c:manualLayout>
                  <c:x val="-2.3024293530372942E-3"/>
                  <c:y val="-4.223744494720432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B40A-4C3E-9D82-BEDBB8C03049}"/>
                </c:ext>
              </c:extLst>
            </c:dLbl>
            <c:dLbl>
              <c:idx val="22"/>
              <c:layout>
                <c:manualLayout>
                  <c:x val="-2.3024293530372942E-3"/>
                  <c:y val="-8.165906023126176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B40A-4C3E-9D82-BEDBB8C03049}"/>
                </c:ext>
              </c:extLst>
            </c:dLbl>
            <c:dLbl>
              <c:idx val="23"/>
              <c:layout>
                <c:manualLayout>
                  <c:x val="-4.6048587060747567E-3"/>
                  <c:y val="-4.5053274610351288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0-B40A-4C3E-9D82-BEDBB8C03049}"/>
                </c:ext>
              </c:extLst>
            </c:dLbl>
            <c:dLbl>
              <c:idx val="24"/>
              <c:layout>
                <c:manualLayout>
                  <c:x val="-1.6884286873550774E-16"/>
                  <c:y val="-3.3789955957763552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B40A-4C3E-9D82-BEDBB8C03049}"/>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'1.3'!$H$59:$H$83</c:f>
              <c:strCache>
                <c:ptCount val="25"/>
                <c:pt idx="0">
                  <c:v>Alpenlibe</c:v>
                </c:pt>
                <c:pt idx="1">
                  <c:v>Pulse </c:v>
                </c:pt>
                <c:pt idx="2">
                  <c:v>Eclairs</c:v>
                </c:pt>
                <c:pt idx="3">
                  <c:v>Pass Pass</c:v>
                </c:pt>
                <c:pt idx="4">
                  <c:v>Parle</c:v>
                </c:pt>
                <c:pt idx="5">
                  <c:v>Candyman</c:v>
                </c:pt>
                <c:pt idx="6">
                  <c:v>Mango Bite</c:v>
                </c:pt>
                <c:pt idx="7">
                  <c:v>Melody</c:v>
                </c:pt>
                <c:pt idx="8">
                  <c:v>Kismi</c:v>
                </c:pt>
                <c:pt idx="9">
                  <c:v>Cadbury</c:v>
                </c:pt>
                <c:pt idx="10">
                  <c:v>Coffy Bite</c:v>
                </c:pt>
                <c:pt idx="11">
                  <c:v>Happydent</c:v>
                </c:pt>
                <c:pt idx="12">
                  <c:v>pop up</c:v>
                </c:pt>
                <c:pt idx="13">
                  <c:v>Imli Candy</c:v>
                </c:pt>
                <c:pt idx="14">
                  <c:v>Mazello</c:v>
                </c:pt>
                <c:pt idx="15">
                  <c:v>Tops</c:v>
                </c:pt>
                <c:pt idx="16">
                  <c:v>London Dairy</c:v>
                </c:pt>
                <c:pt idx="17">
                  <c:v>poppins</c:v>
                </c:pt>
                <c:pt idx="18">
                  <c:v>Doublemint </c:v>
                </c:pt>
                <c:pt idx="19">
                  <c:v>Hajmola</c:v>
                </c:pt>
                <c:pt idx="20">
                  <c:v>Pan Pasand</c:v>
                </c:pt>
                <c:pt idx="21">
                  <c:v>Gulkand</c:v>
                </c:pt>
                <c:pt idx="22">
                  <c:v>Mentos</c:v>
                </c:pt>
                <c:pt idx="23">
                  <c:v>Orbit</c:v>
                </c:pt>
                <c:pt idx="24">
                  <c:v>Mahalacto</c:v>
                </c:pt>
              </c:strCache>
            </c:strRef>
          </c:cat>
          <c:val>
            <c:numRef>
              <c:f>'1.3'!$J$59:$J$83</c:f>
              <c:numCache>
                <c:formatCode>0%</c:formatCode>
                <c:ptCount val="25"/>
                <c:pt idx="0">
                  <c:v>0.38000000000000017</c:v>
                </c:pt>
                <c:pt idx="1">
                  <c:v>0.36000000000000015</c:v>
                </c:pt>
                <c:pt idx="2">
                  <c:v>0.30000000000000016</c:v>
                </c:pt>
                <c:pt idx="3">
                  <c:v>0.30000000000000016</c:v>
                </c:pt>
                <c:pt idx="4">
                  <c:v>0.26</c:v>
                </c:pt>
                <c:pt idx="5">
                  <c:v>0.26</c:v>
                </c:pt>
                <c:pt idx="6">
                  <c:v>0.16</c:v>
                </c:pt>
                <c:pt idx="7">
                  <c:v>0.16</c:v>
                </c:pt>
                <c:pt idx="8">
                  <c:v>6.0000000000000026E-2</c:v>
                </c:pt>
                <c:pt idx="9">
                  <c:v>4.0000000000000022E-2</c:v>
                </c:pt>
                <c:pt idx="10">
                  <c:v>4.0000000000000022E-2</c:v>
                </c:pt>
                <c:pt idx="11">
                  <c:v>4.0000000000000022E-2</c:v>
                </c:pt>
                <c:pt idx="12">
                  <c:v>2.0000000000000011E-2</c:v>
                </c:pt>
                <c:pt idx="13">
                  <c:v>2.0000000000000011E-2</c:v>
                </c:pt>
                <c:pt idx="14">
                  <c:v>2.0000000000000011E-2</c:v>
                </c:pt>
                <c:pt idx="15">
                  <c:v>2.0000000000000011E-2</c:v>
                </c:pt>
                <c:pt idx="16">
                  <c:v>2.0000000000000011E-2</c:v>
                </c:pt>
                <c:pt idx="17">
                  <c:v>2.0000000000000011E-2</c:v>
                </c:pt>
                <c:pt idx="18">
                  <c:v>2.0000000000000011E-2</c:v>
                </c:pt>
                <c:pt idx="19">
                  <c:v>2.0000000000000011E-2</c:v>
                </c:pt>
                <c:pt idx="20">
                  <c:v>2.0000000000000011E-2</c:v>
                </c:pt>
                <c:pt idx="21">
                  <c:v>2.0000000000000011E-2</c:v>
                </c:pt>
                <c:pt idx="22">
                  <c:v>2.0000000000000011E-2</c:v>
                </c:pt>
                <c:pt idx="23">
                  <c:v>2.0000000000000011E-2</c:v>
                </c:pt>
                <c:pt idx="24">
                  <c:v>2.0000000000000011E-2</c:v>
                </c:pt>
              </c:numCache>
            </c:numRef>
          </c:val>
          <c:extLst>
            <c:ext xmlns:c16="http://schemas.microsoft.com/office/drawing/2014/chart" uri="{C3380CC4-5D6E-409C-BE32-E72D297353CC}">
              <c16:uniqueId val="{00000000-9187-4D81-BCBD-738450CE9A1A}"/>
            </c:ext>
          </c:extLst>
        </c:ser>
        <c:dLbls>
          <c:showLegendKey val="0"/>
          <c:showVal val="1"/>
          <c:showCatName val="0"/>
          <c:showSerName val="0"/>
          <c:showPercent val="0"/>
          <c:showBubbleSize val="0"/>
        </c:dLbls>
        <c:gapWidth val="150"/>
        <c:overlap val="100"/>
        <c:axId val="136727552"/>
        <c:axId val="136750208"/>
      </c:barChart>
      <c:catAx>
        <c:axId val="136727552"/>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00" b="0" i="0" u="none" strike="noStrike" kern="1200" cap="all" baseline="0">
                <a:solidFill>
                  <a:schemeClr val="tx1"/>
                </a:solidFill>
                <a:latin typeface="+mn-lt"/>
                <a:ea typeface="+mn-ea"/>
                <a:cs typeface="+mn-cs"/>
              </a:defRPr>
            </a:pPr>
            <a:endParaRPr lang="en-US"/>
          </a:p>
        </c:txPr>
        <c:crossAx val="136750208"/>
        <c:crosses val="autoZero"/>
        <c:auto val="1"/>
        <c:lblAlgn val="ctr"/>
        <c:lblOffset val="100"/>
        <c:noMultiLvlLbl val="0"/>
      </c:catAx>
      <c:valAx>
        <c:axId val="136750208"/>
        <c:scaling>
          <c:orientation val="minMax"/>
        </c:scaling>
        <c:delete val="1"/>
        <c:axPos val="l"/>
        <c:numFmt formatCode="0%" sourceLinked="1"/>
        <c:majorTickMark val="none"/>
        <c:minorTickMark val="none"/>
        <c:tickLblPos val="none"/>
        <c:crossAx val="136727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Total Recall (Unaided) = TOM</a:t>
            </a:r>
            <a:r>
              <a:rPr lang="en-US" baseline="0" dirty="0"/>
              <a:t> + SPONTANEOUS </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'1.3'!$A$39:$A$51</c:f>
              <c:strCache>
                <c:ptCount val="13"/>
                <c:pt idx="0">
                  <c:v>Pulse </c:v>
                </c:pt>
                <c:pt idx="1">
                  <c:v>Alpenlibe</c:v>
                </c:pt>
                <c:pt idx="2">
                  <c:v>Eclairs</c:v>
                </c:pt>
                <c:pt idx="3">
                  <c:v>Parle</c:v>
                </c:pt>
                <c:pt idx="4">
                  <c:v>Pass Pass</c:v>
                </c:pt>
                <c:pt idx="5">
                  <c:v>Melody</c:v>
                </c:pt>
                <c:pt idx="6">
                  <c:v>Candyman</c:v>
                </c:pt>
                <c:pt idx="7">
                  <c:v>Mango Bite</c:v>
                </c:pt>
                <c:pt idx="8">
                  <c:v>Cadbury</c:v>
                </c:pt>
                <c:pt idx="9">
                  <c:v>Coffy Bite</c:v>
                </c:pt>
                <c:pt idx="10">
                  <c:v>Kopiko</c:v>
                </c:pt>
                <c:pt idx="11">
                  <c:v>Solano</c:v>
                </c:pt>
                <c:pt idx="12">
                  <c:v>Center Fresh</c:v>
                </c:pt>
              </c:strCache>
            </c:strRef>
          </c:cat>
          <c:val>
            <c:numRef>
              <c:f>'1.3'!$D$39:$D$51</c:f>
              <c:numCache>
                <c:formatCode>0%</c:formatCode>
                <c:ptCount val="13"/>
                <c:pt idx="0">
                  <c:v>0.72000000000000008</c:v>
                </c:pt>
                <c:pt idx="1">
                  <c:v>0.52</c:v>
                </c:pt>
                <c:pt idx="2">
                  <c:v>0.38000000000000006</c:v>
                </c:pt>
                <c:pt idx="3">
                  <c:v>0.34</c:v>
                </c:pt>
                <c:pt idx="4">
                  <c:v>0.32000000000000006</c:v>
                </c:pt>
                <c:pt idx="5">
                  <c:v>0.3000000000000001</c:v>
                </c:pt>
                <c:pt idx="6">
                  <c:v>0.30000000000000004</c:v>
                </c:pt>
                <c:pt idx="7">
                  <c:v>0.18000000000000002</c:v>
                </c:pt>
                <c:pt idx="8">
                  <c:v>0.1</c:v>
                </c:pt>
                <c:pt idx="9">
                  <c:v>6.0000000000000005E-2</c:v>
                </c:pt>
                <c:pt idx="10">
                  <c:v>2.0000000000000004E-2</c:v>
                </c:pt>
                <c:pt idx="11">
                  <c:v>2.0000000000000004E-2</c:v>
                </c:pt>
                <c:pt idx="12">
                  <c:v>2.0000000000000004E-2</c:v>
                </c:pt>
              </c:numCache>
            </c:numRef>
          </c:val>
          <c:extLst>
            <c:ext xmlns:c16="http://schemas.microsoft.com/office/drawing/2014/chart" uri="{C3380CC4-5D6E-409C-BE32-E72D297353CC}">
              <c16:uniqueId val="{00000000-623B-4407-A50A-E5DD6B221668}"/>
            </c:ext>
          </c:extLst>
        </c:ser>
        <c:dLbls>
          <c:showLegendKey val="0"/>
          <c:showVal val="1"/>
          <c:showCatName val="0"/>
          <c:showSerName val="0"/>
          <c:showPercent val="0"/>
          <c:showBubbleSize val="0"/>
        </c:dLbls>
        <c:gapWidth val="150"/>
        <c:overlap val="-25"/>
        <c:axId val="163440512"/>
        <c:axId val="218174976"/>
      </c:barChart>
      <c:catAx>
        <c:axId val="163440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8174976"/>
        <c:crosses val="autoZero"/>
        <c:auto val="1"/>
        <c:lblAlgn val="ctr"/>
        <c:lblOffset val="100"/>
        <c:noMultiLvlLbl val="0"/>
      </c:catAx>
      <c:valAx>
        <c:axId val="218174976"/>
        <c:scaling>
          <c:orientation val="minMax"/>
        </c:scaling>
        <c:delete val="1"/>
        <c:axPos val="l"/>
        <c:numFmt formatCode="0%" sourceLinked="1"/>
        <c:majorTickMark val="none"/>
        <c:minorTickMark val="none"/>
        <c:tickLblPos val="none"/>
        <c:crossAx val="16344051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41545607911057092"/>
          <c:y val="0.18760832810814354"/>
          <c:w val="0.35564808523381336"/>
          <c:h val="0.81239167189185668"/>
        </c:manualLayout>
      </c:layout>
      <c:pieChart>
        <c:varyColors val="1"/>
        <c:ser>
          <c:idx val="0"/>
          <c:order val="0"/>
          <c:spPr>
            <a:ln>
              <a:noFill/>
            </a:ln>
          </c:spPr>
          <c:dPt>
            <c:idx val="0"/>
            <c:bubble3D val="0"/>
            <c:spPr>
              <a:solidFill>
                <a:schemeClr val="accent1"/>
              </a:solidFill>
              <a:ln w="19050">
                <a:noFill/>
              </a:ln>
              <a:effectLst/>
            </c:spPr>
            <c:extLst>
              <c:ext xmlns:c16="http://schemas.microsoft.com/office/drawing/2014/chart" uri="{C3380CC4-5D6E-409C-BE32-E72D297353CC}">
                <c16:uniqueId val="{00000001-6D83-4CC8-832D-5E6F0B6232D9}"/>
              </c:ext>
            </c:extLst>
          </c:dPt>
          <c:dPt>
            <c:idx val="1"/>
            <c:bubble3D val="0"/>
            <c:spPr>
              <a:solidFill>
                <a:schemeClr val="accent2"/>
              </a:solidFill>
              <a:ln w="19050">
                <a:noFill/>
              </a:ln>
              <a:effectLst/>
            </c:spPr>
            <c:extLst>
              <c:ext xmlns:c16="http://schemas.microsoft.com/office/drawing/2014/chart" uri="{C3380CC4-5D6E-409C-BE32-E72D297353CC}">
                <c16:uniqueId val="{00000003-6D83-4CC8-832D-5E6F0B6232D9}"/>
              </c:ext>
            </c:extLst>
          </c:dPt>
          <c:dPt>
            <c:idx val="2"/>
            <c:bubble3D val="0"/>
            <c:spPr>
              <a:solidFill>
                <a:schemeClr val="accent3"/>
              </a:solidFill>
              <a:ln w="19050">
                <a:noFill/>
              </a:ln>
              <a:effectLst/>
            </c:spPr>
            <c:extLst>
              <c:ext xmlns:c16="http://schemas.microsoft.com/office/drawing/2014/chart" uri="{C3380CC4-5D6E-409C-BE32-E72D297353CC}">
                <c16:uniqueId val="{00000005-6D83-4CC8-832D-5E6F0B6232D9}"/>
              </c:ext>
            </c:extLst>
          </c:dPt>
          <c:dPt>
            <c:idx val="3"/>
            <c:bubble3D val="0"/>
            <c:spPr>
              <a:solidFill>
                <a:schemeClr val="accent4"/>
              </a:solidFill>
              <a:ln w="19050">
                <a:noFill/>
              </a:ln>
              <a:effectLst/>
            </c:spPr>
            <c:extLst>
              <c:ext xmlns:c16="http://schemas.microsoft.com/office/drawing/2014/chart" uri="{C3380CC4-5D6E-409C-BE32-E72D297353CC}">
                <c16:uniqueId val="{00000007-6D83-4CC8-832D-5E6F0B6232D9}"/>
              </c:ext>
            </c:extLst>
          </c:dPt>
          <c:dPt>
            <c:idx val="4"/>
            <c:bubble3D val="0"/>
            <c:spPr>
              <a:solidFill>
                <a:schemeClr val="accent5"/>
              </a:solidFill>
              <a:ln w="19050">
                <a:noFill/>
              </a:ln>
              <a:effectLst/>
            </c:spPr>
            <c:extLst>
              <c:ext xmlns:c16="http://schemas.microsoft.com/office/drawing/2014/chart" uri="{C3380CC4-5D6E-409C-BE32-E72D297353CC}">
                <c16:uniqueId val="{00000009-6D83-4CC8-832D-5E6F0B6232D9}"/>
              </c:ext>
            </c:extLst>
          </c:dPt>
          <c:dPt>
            <c:idx val="5"/>
            <c:bubble3D val="0"/>
            <c:spPr>
              <a:solidFill>
                <a:schemeClr val="accent6"/>
              </a:solidFill>
              <a:ln w="19050">
                <a:noFill/>
              </a:ln>
              <a:effectLst/>
            </c:spPr>
            <c:extLst>
              <c:ext xmlns:c16="http://schemas.microsoft.com/office/drawing/2014/chart" uri="{C3380CC4-5D6E-409C-BE32-E72D297353CC}">
                <c16:uniqueId val="{0000000B-6D83-4CC8-832D-5E6F0B6232D9}"/>
              </c:ext>
            </c:extLst>
          </c:dPt>
          <c:dPt>
            <c:idx val="6"/>
            <c:bubble3D val="0"/>
            <c:spPr>
              <a:solidFill>
                <a:schemeClr val="accent1">
                  <a:lumMod val="60000"/>
                </a:schemeClr>
              </a:solidFill>
              <a:ln w="19050">
                <a:noFill/>
              </a:ln>
              <a:effectLst/>
            </c:spPr>
            <c:extLst>
              <c:ext xmlns:c16="http://schemas.microsoft.com/office/drawing/2014/chart" uri="{C3380CC4-5D6E-409C-BE32-E72D297353CC}">
                <c16:uniqueId val="{0000000D-6D83-4CC8-832D-5E6F0B6232D9}"/>
              </c:ext>
            </c:extLst>
          </c:dPt>
          <c:dPt>
            <c:idx val="7"/>
            <c:bubble3D val="0"/>
            <c:spPr>
              <a:solidFill>
                <a:schemeClr val="accent2">
                  <a:lumMod val="60000"/>
                </a:schemeClr>
              </a:solidFill>
              <a:ln w="19050">
                <a:noFill/>
              </a:ln>
              <a:effectLst/>
            </c:spPr>
            <c:extLst>
              <c:ext xmlns:c16="http://schemas.microsoft.com/office/drawing/2014/chart" uri="{C3380CC4-5D6E-409C-BE32-E72D297353CC}">
                <c16:uniqueId val="{0000000F-6D83-4CC8-832D-5E6F0B6232D9}"/>
              </c:ext>
            </c:extLst>
          </c:dPt>
          <c:dLbls>
            <c:dLbl>
              <c:idx val="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2"/>
                      </a:solidFill>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01-6D83-4CC8-832D-5E6F0B6232D9}"/>
                </c:ext>
              </c:extLst>
            </c:dLbl>
            <c:dLbl>
              <c:idx val="1"/>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2"/>
                      </a:solidFill>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03-6D83-4CC8-832D-5E6F0B6232D9}"/>
                </c:ext>
              </c:extLst>
            </c:dLbl>
            <c:dLbl>
              <c:idx val="2"/>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2"/>
                      </a:solidFill>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05-6D83-4CC8-832D-5E6F0B6232D9}"/>
                </c:ext>
              </c:extLst>
            </c:dLbl>
            <c:dLbl>
              <c:idx val="3"/>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07-6D83-4CC8-832D-5E6F0B6232D9}"/>
                </c:ext>
              </c:extLst>
            </c:dLbl>
            <c:dLbl>
              <c:idx val="4"/>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09-6D83-4CC8-832D-5E6F0B6232D9}"/>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'1.3'!$H$37:$H$44</c:f>
              <c:strCache>
                <c:ptCount val="8"/>
                <c:pt idx="0">
                  <c:v>Tangy with Masala Filled</c:v>
                </c:pt>
                <c:pt idx="1">
                  <c:v>Chocolate</c:v>
                </c:pt>
                <c:pt idx="2">
                  <c:v>Caramel</c:v>
                </c:pt>
                <c:pt idx="3">
                  <c:v>Tangy without Masala</c:v>
                </c:pt>
                <c:pt idx="4">
                  <c:v>Coffee</c:v>
                </c:pt>
                <c:pt idx="5">
                  <c:v>Fruit</c:v>
                </c:pt>
                <c:pt idx="6">
                  <c:v>Mint</c:v>
                </c:pt>
                <c:pt idx="7">
                  <c:v>Other</c:v>
                </c:pt>
              </c:strCache>
            </c:strRef>
          </c:cat>
          <c:val>
            <c:numRef>
              <c:f>'1.3'!$J$37:$J$44</c:f>
              <c:numCache>
                <c:formatCode>0%</c:formatCode>
                <c:ptCount val="8"/>
                <c:pt idx="0">
                  <c:v>0.36000000000000015</c:v>
                </c:pt>
                <c:pt idx="1">
                  <c:v>0.32000000000000017</c:v>
                </c:pt>
                <c:pt idx="2">
                  <c:v>0.14000000000000001</c:v>
                </c:pt>
                <c:pt idx="3">
                  <c:v>8.0000000000000043E-2</c:v>
                </c:pt>
                <c:pt idx="4">
                  <c:v>6.0000000000000026E-2</c:v>
                </c:pt>
                <c:pt idx="5">
                  <c:v>2.0000000000000011E-2</c:v>
                </c:pt>
                <c:pt idx="6">
                  <c:v>2.0000000000000011E-2</c:v>
                </c:pt>
                <c:pt idx="7">
                  <c:v>2.0000000000000011E-2</c:v>
                </c:pt>
              </c:numCache>
            </c:numRef>
          </c:val>
          <c:extLst>
            <c:ext xmlns:c16="http://schemas.microsoft.com/office/drawing/2014/chart" uri="{C3380CC4-5D6E-409C-BE32-E72D297353CC}">
              <c16:uniqueId val="{00000010-6D83-4CC8-832D-5E6F0B6232D9}"/>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normalizeH="0" baseline="0">
                <a:solidFill>
                  <a:schemeClr val="tx1"/>
                </a:solidFill>
                <a:latin typeface="+mj-lt"/>
                <a:ea typeface="+mj-ea"/>
                <a:cs typeface="+mj-cs"/>
              </a:defRPr>
            </a:pPr>
            <a:r>
              <a:rPr lang="en-US" sz="2000" b="1" i="0" u="none" strike="noStrike" normalizeH="0" baseline="0" dirty="0">
                <a:solidFill>
                  <a:schemeClr val="tx1"/>
                </a:solidFill>
                <a:effectLst/>
              </a:rPr>
              <a:t>How frequently do you buy Toffee/Candy?</a:t>
            </a:r>
            <a:r>
              <a:rPr lang="en-US" sz="2000" b="1" i="0" u="none" strike="noStrike" normalizeH="0" baseline="0" dirty="0">
                <a:solidFill>
                  <a:schemeClr val="tx1"/>
                </a:solidFill>
              </a:rPr>
              <a:t> </a:t>
            </a:r>
            <a:endParaRPr lang="en-US" sz="2000" dirty="0">
              <a:solidFill>
                <a:schemeClr val="tx1"/>
              </a:solidFill>
            </a:endParaRPr>
          </a:p>
        </c:rich>
      </c:tx>
      <c:layout>
        <c:manualLayout>
          <c:xMode val="edge"/>
          <c:yMode val="edge"/>
          <c:x val="8.8213813544382291E-2"/>
          <c:y val="1.8126589823247198E-2"/>
        </c:manualLayout>
      </c:layout>
      <c:overlay val="0"/>
      <c:spPr>
        <a:solidFill>
          <a:schemeClr val="bg2"/>
        </a:solidFill>
        <a:ln>
          <a:noFill/>
        </a:ln>
        <a:effectLst/>
      </c:spPr>
      <c:txPr>
        <a:bodyPr rot="0" spcFirstLastPara="1" vertOverflow="ellipsis" vert="horz" wrap="square" anchor="ctr" anchorCtr="1"/>
        <a:lstStyle/>
        <a:p>
          <a:pPr>
            <a:defRPr sz="2000" b="1" i="0" u="none" strike="noStrike" kern="1200" spc="0" normalizeH="0" baseline="0">
              <a:solidFill>
                <a:schemeClr val="tx1"/>
              </a:solidFill>
              <a:latin typeface="+mj-lt"/>
              <a:ea typeface="+mj-ea"/>
              <a:cs typeface="+mj-cs"/>
            </a:defRPr>
          </a:pPr>
          <a:endParaRPr lang="en-US"/>
        </a:p>
      </c:txPr>
    </c:title>
    <c:autoTitleDeleted val="0"/>
    <c:plotArea>
      <c:layout>
        <c:manualLayout>
          <c:layoutTarget val="inner"/>
          <c:xMode val="edge"/>
          <c:yMode val="edge"/>
          <c:x val="0.20011374525736814"/>
          <c:y val="0.2507994967944483"/>
          <c:w val="0.44330483783328878"/>
          <c:h val="0.69844605170045959"/>
        </c:manualLayout>
      </c:layout>
      <c:pieChart>
        <c:varyColors val="1"/>
        <c:ser>
          <c:idx val="0"/>
          <c:order val="0"/>
          <c:dPt>
            <c:idx val="0"/>
            <c:bubble3D val="0"/>
            <c:spPr>
              <a:gradFill>
                <a:gsLst>
                  <a:gs pos="100000">
                    <a:schemeClr val="accent1">
                      <a:lumMod val="60000"/>
                      <a:lumOff val="40000"/>
                    </a:schemeClr>
                  </a:gs>
                  <a:gs pos="0">
                    <a:schemeClr val="accent1"/>
                  </a:gs>
                </a:gsLst>
                <a:lin ang="5400000" scaled="0"/>
              </a:gradFill>
              <a:ln w="19050">
                <a:solidFill>
                  <a:schemeClr val="accent1">
                    <a:lumMod val="50000"/>
                  </a:schemeClr>
                </a:solidFill>
              </a:ln>
              <a:effectLst/>
            </c:spPr>
            <c:extLst>
              <c:ext xmlns:c16="http://schemas.microsoft.com/office/drawing/2014/chart" uri="{C3380CC4-5D6E-409C-BE32-E72D297353CC}">
                <c16:uniqueId val="{00000001-EF1D-4FCE-9059-3B9E177EFD91}"/>
              </c:ext>
            </c:extLst>
          </c:dPt>
          <c:dPt>
            <c:idx val="1"/>
            <c:bubble3D val="0"/>
            <c:spPr>
              <a:solidFill>
                <a:schemeClr val="tx1">
                  <a:lumMod val="95000"/>
                </a:schemeClr>
              </a:solidFill>
              <a:ln w="19050">
                <a:solidFill>
                  <a:schemeClr val="tx1">
                    <a:lumMod val="50000"/>
                  </a:schemeClr>
                </a:solidFill>
              </a:ln>
              <a:effectLst/>
            </c:spPr>
            <c:extLst>
              <c:ext xmlns:c16="http://schemas.microsoft.com/office/drawing/2014/chart" uri="{C3380CC4-5D6E-409C-BE32-E72D297353CC}">
                <c16:uniqueId val="{00000003-EF1D-4FCE-9059-3B9E177EFD91}"/>
              </c:ext>
            </c:extLst>
          </c:dPt>
          <c:dPt>
            <c:idx val="2"/>
            <c:bubble3D val="0"/>
            <c:spPr>
              <a:solidFill>
                <a:schemeClr val="accent5">
                  <a:lumMod val="60000"/>
                  <a:lumOff val="40000"/>
                </a:schemeClr>
              </a:solidFill>
              <a:ln w="19050">
                <a:solidFill>
                  <a:srgbClr val="FF0000"/>
                </a:solidFill>
              </a:ln>
              <a:effectLst/>
            </c:spPr>
            <c:extLst>
              <c:ext xmlns:c16="http://schemas.microsoft.com/office/drawing/2014/chart" uri="{C3380CC4-5D6E-409C-BE32-E72D297353CC}">
                <c16:uniqueId val="{00000005-EF1D-4FCE-9059-3B9E177EFD91}"/>
              </c:ext>
            </c:extLst>
          </c:dPt>
          <c:dPt>
            <c:idx val="3"/>
            <c:bubble3D val="0"/>
            <c:spPr>
              <a:gradFill>
                <a:gsLst>
                  <a:gs pos="100000">
                    <a:schemeClr val="accent4">
                      <a:lumMod val="60000"/>
                      <a:lumOff val="40000"/>
                    </a:schemeClr>
                  </a:gs>
                  <a:gs pos="0">
                    <a:schemeClr val="accent4"/>
                  </a:gs>
                </a:gsLst>
                <a:lin ang="5400000" scaled="0"/>
              </a:gradFill>
              <a:ln w="19050">
                <a:solidFill>
                  <a:schemeClr val="accent4">
                    <a:lumMod val="50000"/>
                  </a:schemeClr>
                </a:solidFill>
              </a:ln>
              <a:effectLst/>
            </c:spPr>
            <c:extLst>
              <c:ext xmlns:c16="http://schemas.microsoft.com/office/drawing/2014/chart" uri="{C3380CC4-5D6E-409C-BE32-E72D297353CC}">
                <c16:uniqueId val="{00000007-EF1D-4FCE-9059-3B9E177EFD91}"/>
              </c:ext>
            </c:extLst>
          </c:dPt>
          <c:dLbls>
            <c:delete val="1"/>
          </c:dLbls>
          <c:cat>
            <c:strRef>
              <c:f>Sheet1!$A$31:$A$34</c:f>
              <c:strCache>
                <c:ptCount val="4"/>
                <c:pt idx="0">
                  <c:v>Everyday     </c:v>
                </c:pt>
                <c:pt idx="1">
                  <c:v>In two days     </c:v>
                </c:pt>
                <c:pt idx="2">
                  <c:v>In a week     </c:v>
                </c:pt>
                <c:pt idx="3">
                  <c:v>In a month</c:v>
                </c:pt>
              </c:strCache>
            </c:strRef>
          </c:cat>
          <c:val>
            <c:numRef>
              <c:f>Sheet1!$C$31:$C$34</c:f>
              <c:numCache>
                <c:formatCode>0%</c:formatCode>
                <c:ptCount val="4"/>
                <c:pt idx="0">
                  <c:v>0.1</c:v>
                </c:pt>
                <c:pt idx="1">
                  <c:v>0.16</c:v>
                </c:pt>
                <c:pt idx="2">
                  <c:v>0.42000000000000004</c:v>
                </c:pt>
                <c:pt idx="3">
                  <c:v>0.32000000000000006</c:v>
                </c:pt>
              </c:numCache>
            </c:numRef>
          </c:val>
          <c:extLst>
            <c:ext xmlns:c16="http://schemas.microsoft.com/office/drawing/2014/chart" uri="{C3380CC4-5D6E-409C-BE32-E72D297353CC}">
              <c16:uniqueId val="{00000008-EF1D-4FCE-9059-3B9E177EFD91}"/>
            </c:ext>
          </c:extLst>
        </c:ser>
        <c:dLbls>
          <c:showLegendKey val="0"/>
          <c:showVal val="0"/>
          <c:showCatName val="0"/>
          <c:showSerName val="0"/>
          <c:showPercent val="1"/>
          <c:showBubbleSize val="0"/>
          <c:showLeaderLines val="1"/>
        </c:dLbls>
        <c:firstSliceAng val="0"/>
      </c:pieChart>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normalizeH="0" baseline="0">
                <a:solidFill>
                  <a:schemeClr val="tx1"/>
                </a:solidFill>
                <a:latin typeface="+mj-lt"/>
                <a:ea typeface="+mj-ea"/>
                <a:cs typeface="+mj-cs"/>
              </a:defRPr>
            </a:pPr>
            <a:r>
              <a:rPr lang="en-US" sz="1600" b="0" dirty="0">
                <a:solidFill>
                  <a:schemeClr val="tx1"/>
                </a:solidFill>
              </a:rPr>
              <a:t>Do you know different flavors of Pulse</a:t>
            </a:r>
            <a:r>
              <a:rPr lang="en-US" sz="1600" b="0" baseline="0" dirty="0">
                <a:solidFill>
                  <a:schemeClr val="tx1"/>
                </a:solidFill>
              </a:rPr>
              <a:t> other than Kaccha Aam?</a:t>
            </a:r>
            <a:endParaRPr lang="en-US" sz="1600" b="0" dirty="0">
              <a:solidFill>
                <a:schemeClr val="tx1"/>
              </a:solidFill>
            </a:endParaRPr>
          </a:p>
        </c:rich>
      </c:tx>
      <c:overlay val="0"/>
      <c:spPr>
        <a:solidFill>
          <a:schemeClr val="bg2"/>
        </a:solidFill>
        <a:ln>
          <a:noFill/>
        </a:ln>
        <a:effectLst/>
      </c:spPr>
      <c:txPr>
        <a:bodyPr rot="0" spcFirstLastPara="1" vertOverflow="ellipsis" vert="horz" wrap="square" anchor="ctr" anchorCtr="1"/>
        <a:lstStyle/>
        <a:p>
          <a:pPr>
            <a:defRPr sz="1600" b="0" i="0" u="none" strike="noStrike" kern="1200" spc="0" normalizeH="0" baseline="0">
              <a:solidFill>
                <a:schemeClr val="tx1"/>
              </a:solidFill>
              <a:latin typeface="+mj-lt"/>
              <a:ea typeface="+mj-ea"/>
              <a:cs typeface="+mj-cs"/>
            </a:defRPr>
          </a:pPr>
          <a:endParaRPr lang="en-US"/>
        </a:p>
      </c:txPr>
    </c:title>
    <c:autoTitleDeleted val="0"/>
    <c:plotArea>
      <c:layout>
        <c:manualLayout>
          <c:layoutTarget val="inner"/>
          <c:xMode val="edge"/>
          <c:yMode val="edge"/>
          <c:x val="0.14105406734729478"/>
          <c:y val="0.34340478273549147"/>
          <c:w val="0.45628523070130245"/>
          <c:h val="0.67809055118110262"/>
        </c:manualLayout>
      </c:layout>
      <c:doughnutChart>
        <c:varyColors val="1"/>
        <c:ser>
          <c:idx val="0"/>
          <c:order val="0"/>
          <c:dPt>
            <c:idx val="0"/>
            <c:bubble3D val="0"/>
            <c:spPr>
              <a:solidFill>
                <a:schemeClr val="accent6">
                  <a:lumMod val="60000"/>
                  <a:lumOff val="40000"/>
                </a:schemeClr>
              </a:solidFill>
              <a:ln w="19050">
                <a:solidFill>
                  <a:schemeClr val="accent6">
                    <a:lumMod val="50000"/>
                  </a:schemeClr>
                </a:solidFill>
              </a:ln>
              <a:effectLst/>
            </c:spPr>
            <c:extLst>
              <c:ext xmlns:c16="http://schemas.microsoft.com/office/drawing/2014/chart" uri="{C3380CC4-5D6E-409C-BE32-E72D297353CC}">
                <c16:uniqueId val="{00000001-7F8C-4192-B5AD-240AE1CD145A}"/>
              </c:ext>
            </c:extLst>
          </c:dPt>
          <c:dPt>
            <c:idx val="1"/>
            <c:bubble3D val="0"/>
            <c:spPr>
              <a:solidFill>
                <a:schemeClr val="accent1"/>
              </a:solidFill>
              <a:ln w="19050">
                <a:solidFill>
                  <a:schemeClr val="accent1">
                    <a:lumMod val="50000"/>
                  </a:schemeClr>
                </a:solidFill>
              </a:ln>
              <a:effectLst/>
            </c:spPr>
            <c:extLst>
              <c:ext xmlns:c16="http://schemas.microsoft.com/office/drawing/2014/chart" uri="{C3380CC4-5D6E-409C-BE32-E72D297353CC}">
                <c16:uniqueId val="{00000003-7F8C-4192-B5AD-240AE1CD145A}"/>
              </c:ext>
            </c:extLst>
          </c:dPt>
          <c:dLbls>
            <c:dLbl>
              <c:idx val="0"/>
              <c:layout>
                <c:manualLayout>
                  <c:x val="1.5576323987538826E-2"/>
                  <c:y val="4.1666666666666664E-2"/>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7F8C-4192-B5AD-240AE1CD145A}"/>
                </c:ext>
              </c:extLst>
            </c:dLbl>
            <c:dLbl>
              <c:idx val="1"/>
              <c:layout>
                <c:manualLayout>
                  <c:x val="1.8691588785046731E-2"/>
                  <c:y val="-7.407407407407407E-2"/>
                </c:manualLayout>
              </c:layout>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F8C-4192-B5AD-240AE1CD145A}"/>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Sheet1!$A$59:$A$60</c:f>
              <c:strCache>
                <c:ptCount val="2"/>
                <c:pt idx="0">
                  <c:v>Yes           </c:v>
                </c:pt>
                <c:pt idx="1">
                  <c:v>No</c:v>
                </c:pt>
              </c:strCache>
            </c:strRef>
          </c:cat>
          <c:val>
            <c:numRef>
              <c:f>Sheet1!$C$59:$C$60</c:f>
              <c:numCache>
                <c:formatCode>0%</c:formatCode>
                <c:ptCount val="2"/>
                <c:pt idx="0">
                  <c:v>0.44</c:v>
                </c:pt>
                <c:pt idx="1">
                  <c:v>0.56000000000000005</c:v>
                </c:pt>
              </c:numCache>
            </c:numRef>
          </c:val>
          <c:extLst>
            <c:ext xmlns:c16="http://schemas.microsoft.com/office/drawing/2014/chart" uri="{C3380CC4-5D6E-409C-BE32-E72D297353CC}">
              <c16:uniqueId val="{00000004-7F8C-4192-B5AD-240AE1CD145A}"/>
            </c:ext>
          </c:extLst>
        </c:ser>
        <c:dLbls>
          <c:showLegendKey val="0"/>
          <c:showVal val="0"/>
          <c:showCatName val="0"/>
          <c:showSerName val="0"/>
          <c:showPercent val="1"/>
          <c:showBubbleSize val="0"/>
          <c:showLeaderLines val="1"/>
        </c:dLbls>
        <c:firstSliceAng val="0"/>
        <c:holeSize val="70"/>
      </c:doughnutChart>
      <c:spPr>
        <a:noFill/>
        <a:ln>
          <a:noFill/>
        </a:ln>
        <a:effectLst/>
      </c:spPr>
    </c:plotArea>
    <c:legend>
      <c:legendPos val="r"/>
      <c:overlay val="0"/>
      <c:spPr>
        <a:solidFill>
          <a:schemeClr val="tx1"/>
        </a:solidFill>
        <a:ln>
          <a:noFill/>
        </a:ln>
        <a:effectLst/>
      </c:spPr>
      <c:txPr>
        <a:bodyPr rot="0" spcFirstLastPara="1" vertOverflow="ellipsis" vert="horz" wrap="square" anchor="ctr" anchorCtr="1"/>
        <a:lstStyle/>
        <a:p>
          <a:pPr>
            <a:defRPr sz="1400" b="0" i="0" u="none" strike="noStrike" kern="1200" baseline="0">
              <a:solidFill>
                <a:schemeClr val="dk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6">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cap="none" spc="0" normalizeH="0" baseline="0"/>
  </cs:categoryAxis>
  <cs:chartArea>
    <cs:lnRef idx="0"/>
    <cs:fillRef idx="0"/>
    <cs:effectRef idx="0"/>
    <cs:fontRef idx="minor">
      <a:schemeClr val="dk1"/>
    </cs:fontRef>
    <cs:spPr>
      <a:pattFill prst="dkDnDiag">
        <a:fgClr>
          <a:schemeClr val="lt1"/>
        </a:fgClr>
        <a:bgClr>
          <a:schemeClr val="dk1">
            <a:lumMod val="10000"/>
            <a:lumOff val="90000"/>
          </a:schemeClr>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19050">
        <a:solidFill>
          <a:schemeClr val="lt1"/>
        </a:solidFill>
      </a:ln>
    </cs:spPr>
  </cs:dataPoint>
  <cs:dataPoint3D>
    <cs:lnRef idx="0"/>
    <cs:fillRef idx="0">
      <cs:styleClr val="auto"/>
    </cs:fillRef>
    <cs:effectRef idx="0"/>
    <cs:fontRef idx="minor">
      <a:schemeClr val="tx1"/>
    </cs:fontRef>
    <cs:spPr>
      <a:gradFill>
        <a:gsLst>
          <a:gs pos="100000">
            <a:schemeClr val="phClr">
              <a:lumMod val="60000"/>
              <a:lumOff val="40000"/>
            </a:schemeClr>
          </a:gs>
          <a:gs pos="0">
            <a:schemeClr val="phClr"/>
          </a:gs>
        </a:gsLst>
        <a:lin ang="5400000" scaled="0"/>
      </a:gradFill>
      <a:ln w="50800">
        <a:solidFill>
          <a:schemeClr val="lt1"/>
        </a:solidFill>
      </a:ln>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50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drawings/drawing1.xml><?xml version="1.0" encoding="utf-8"?>
<c:userShapes xmlns:c="http://schemas.openxmlformats.org/drawingml/2006/chart">
  <cdr:relSizeAnchor xmlns:cdr="http://schemas.openxmlformats.org/drawingml/2006/chartDrawing">
    <cdr:from>
      <cdr:x>0.64149</cdr:x>
      <cdr:y>0.22419</cdr:y>
    </cdr:from>
    <cdr:to>
      <cdr:x>0.79821</cdr:x>
      <cdr:y>0.32962</cdr:y>
    </cdr:to>
    <cdr:sp macro="" textlink="">
      <cdr:nvSpPr>
        <cdr:cNvPr id="2" name="TextBox 1">
          <a:extLst xmlns:a="http://schemas.openxmlformats.org/drawingml/2006/main">
            <a:ext uri="{FF2B5EF4-FFF2-40B4-BE49-F238E27FC236}">
              <a16:creationId xmlns:a16="http://schemas.microsoft.com/office/drawing/2014/main" id="{FA6B3B28-6DBF-416C-93CC-6843D7D8366F}"/>
            </a:ext>
          </a:extLst>
        </cdr:cNvPr>
        <cdr:cNvSpPr txBox="1"/>
      </cdr:nvSpPr>
      <cdr:spPr>
        <a:xfrm xmlns:a="http://schemas.openxmlformats.org/drawingml/2006/main">
          <a:off x="3540608" y="785367"/>
          <a:ext cx="864973" cy="369327"/>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800" b="1" dirty="0">
              <a:solidFill>
                <a:schemeClr val="tx1"/>
              </a:solidFill>
            </a:rPr>
            <a:t>Everyday</a:t>
          </a:r>
        </a:p>
      </cdr:txBody>
    </cdr:sp>
  </cdr:relSizeAnchor>
  <cdr:relSizeAnchor xmlns:cdr="http://schemas.openxmlformats.org/drawingml/2006/chartDrawing">
    <cdr:from>
      <cdr:x>0.60424</cdr:x>
      <cdr:y>0.54749</cdr:y>
    </cdr:from>
    <cdr:to>
      <cdr:x>0.9109</cdr:x>
      <cdr:y>0.54749</cdr:y>
    </cdr:to>
    <cdr:cxnSp macro="">
      <cdr:nvCxnSpPr>
        <cdr:cNvPr id="4" name="Straight Connector 3">
          <a:extLst xmlns:a="http://schemas.openxmlformats.org/drawingml/2006/main">
            <a:ext uri="{FF2B5EF4-FFF2-40B4-BE49-F238E27FC236}">
              <a16:creationId xmlns:a16="http://schemas.microsoft.com/office/drawing/2014/main" id="{52E203C5-1AB6-431F-A755-4FD0663690F9}"/>
            </a:ext>
          </a:extLst>
        </cdr:cNvPr>
        <cdr:cNvCxnSpPr/>
      </cdr:nvCxnSpPr>
      <cdr:spPr>
        <a:xfrm xmlns:a="http://schemas.openxmlformats.org/drawingml/2006/main">
          <a:off x="3335004" y="1917949"/>
          <a:ext cx="1692586" cy="0"/>
        </a:xfrm>
        <a:prstGeom xmlns:a="http://schemas.openxmlformats.org/drawingml/2006/main" prst="line">
          <a:avLst/>
        </a:prstGeom>
        <a:ln xmlns:a="http://schemas.openxmlformats.org/drawingml/2006/main" w="9525" cap="flat" cmpd="sng" algn="ctr">
          <a:solidFill>
            <a:srgbClr val="FF0000"/>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0.54534</cdr:x>
      <cdr:y>0.82962</cdr:y>
    </cdr:from>
    <cdr:to>
      <cdr:x>0.93638</cdr:x>
      <cdr:y>0.82962</cdr:y>
    </cdr:to>
    <cdr:cxnSp macro="">
      <cdr:nvCxnSpPr>
        <cdr:cNvPr id="8" name="Straight Connector 7">
          <a:extLst xmlns:a="http://schemas.openxmlformats.org/drawingml/2006/main">
            <a:ext uri="{FF2B5EF4-FFF2-40B4-BE49-F238E27FC236}">
              <a16:creationId xmlns:a16="http://schemas.microsoft.com/office/drawing/2014/main" id="{5EE91F11-FDB4-4D89-A197-C926D345EF1A}"/>
            </a:ext>
          </a:extLst>
        </cdr:cNvPr>
        <cdr:cNvCxnSpPr/>
      </cdr:nvCxnSpPr>
      <cdr:spPr>
        <a:xfrm xmlns:a="http://schemas.openxmlformats.org/drawingml/2006/main">
          <a:off x="3009913" y="2906262"/>
          <a:ext cx="2158316" cy="0"/>
        </a:xfrm>
        <a:prstGeom xmlns:a="http://schemas.openxmlformats.org/drawingml/2006/main" prst="line">
          <a:avLst/>
        </a:prstGeom>
        <a:ln xmlns:a="http://schemas.openxmlformats.org/drawingml/2006/main" w="9525" cap="flat" cmpd="sng" algn="ctr">
          <a:solidFill>
            <a:srgbClr val="FF0000"/>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dr:relSizeAnchor xmlns:cdr="http://schemas.openxmlformats.org/drawingml/2006/chartDrawing">
    <cdr:from>
      <cdr:x>0</cdr:x>
      <cdr:y>0.34893</cdr:y>
    </cdr:from>
    <cdr:to>
      <cdr:x>0.31194</cdr:x>
      <cdr:y>0.34893</cdr:y>
    </cdr:to>
    <cdr:cxnSp macro="">
      <cdr:nvCxnSpPr>
        <cdr:cNvPr id="11" name="Straight Connector 10">
          <a:extLst xmlns:a="http://schemas.openxmlformats.org/drawingml/2006/main">
            <a:ext uri="{FF2B5EF4-FFF2-40B4-BE49-F238E27FC236}">
              <a16:creationId xmlns:a16="http://schemas.microsoft.com/office/drawing/2014/main" id="{51566289-8DC0-4B3F-B593-B5EA7CDF68B6}"/>
            </a:ext>
          </a:extLst>
        </cdr:cNvPr>
        <cdr:cNvCxnSpPr/>
      </cdr:nvCxnSpPr>
      <cdr:spPr>
        <a:xfrm xmlns:a="http://schemas.openxmlformats.org/drawingml/2006/main">
          <a:off x="0" y="1222339"/>
          <a:ext cx="1721709" cy="0"/>
        </a:xfrm>
        <a:prstGeom xmlns:a="http://schemas.openxmlformats.org/drawingml/2006/main" prst="line">
          <a:avLst/>
        </a:prstGeom>
        <a:ln xmlns:a="http://schemas.openxmlformats.org/drawingml/2006/main" w="9525" cap="flat" cmpd="sng" algn="ctr">
          <a:solidFill>
            <a:srgbClr val="FF0000"/>
          </a:solidFill>
          <a:prstDash val="dash"/>
          <a:round/>
          <a:headEnd type="none" w="med" len="med"/>
          <a:tailEnd type="none" w="med" len="med"/>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0.38902</cdr:x>
      <cdr:y>0.27479</cdr:y>
    </cdr:from>
    <cdr:to>
      <cdr:x>0.54485</cdr:x>
      <cdr:y>0.33438</cdr:y>
    </cdr:to>
    <cdr:sp macro="" textlink="">
      <cdr:nvSpPr>
        <cdr:cNvPr id="2" name="Rectangle 1">
          <a:extLst xmlns:a="http://schemas.openxmlformats.org/drawingml/2006/main">
            <a:ext uri="{FF2B5EF4-FFF2-40B4-BE49-F238E27FC236}">
              <a16:creationId xmlns:a16="http://schemas.microsoft.com/office/drawing/2014/main" id="{9B9A29ED-FD6A-4302-A85A-F7D1882A8543}"/>
            </a:ext>
          </a:extLst>
        </cdr:cNvPr>
        <cdr:cNvSpPr/>
      </cdr:nvSpPr>
      <cdr:spPr>
        <a:xfrm xmlns:a="http://schemas.openxmlformats.org/drawingml/2006/main">
          <a:off x="1628330" y="973901"/>
          <a:ext cx="652260" cy="211200"/>
        </a:xfrm>
        <a:prstGeom xmlns:a="http://schemas.openxmlformats.org/drawingml/2006/main" prst="rect">
          <a:avLst/>
        </a:prstGeom>
        <a:solidFill xmlns:a="http://schemas.openxmlformats.org/drawingml/2006/main">
          <a:schemeClr val="bg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400" b="1" dirty="0"/>
            <a:t>11%</a:t>
          </a:r>
          <a:endParaRPr lang="en-US" sz="1200" b="1" dirty="0"/>
        </a:p>
      </cdr:txBody>
    </cdr:sp>
  </cdr:relSizeAnchor>
  <cdr:relSizeAnchor xmlns:cdr="http://schemas.openxmlformats.org/drawingml/2006/chartDrawing">
    <cdr:from>
      <cdr:x>0.3797</cdr:x>
      <cdr:y>0.45034</cdr:y>
    </cdr:from>
    <cdr:to>
      <cdr:x>0.53553</cdr:x>
      <cdr:y>0.50993</cdr:y>
    </cdr:to>
    <cdr:sp macro="" textlink="">
      <cdr:nvSpPr>
        <cdr:cNvPr id="6" name="Rectangle 5">
          <a:extLst xmlns:a="http://schemas.openxmlformats.org/drawingml/2006/main">
            <a:ext uri="{FF2B5EF4-FFF2-40B4-BE49-F238E27FC236}">
              <a16:creationId xmlns:a16="http://schemas.microsoft.com/office/drawing/2014/main" id="{A9631D29-1C0E-413C-B651-48E457481F01}"/>
            </a:ext>
          </a:extLst>
        </cdr:cNvPr>
        <cdr:cNvSpPr/>
      </cdr:nvSpPr>
      <cdr:spPr>
        <a:xfrm xmlns:a="http://schemas.openxmlformats.org/drawingml/2006/main">
          <a:off x="1589326" y="1596099"/>
          <a:ext cx="652260" cy="211200"/>
        </a:xfrm>
        <a:prstGeom xmlns:a="http://schemas.openxmlformats.org/drawingml/2006/main" prst="rect">
          <a:avLst/>
        </a:prstGeom>
        <a:solidFill xmlns:a="http://schemas.openxmlformats.org/drawingml/2006/main">
          <a:schemeClr val="bg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400" b="1" dirty="0"/>
            <a:t>11%</a:t>
          </a:r>
          <a:endParaRPr lang="en-US" sz="1200" b="1" dirty="0"/>
        </a:p>
      </cdr:txBody>
    </cdr:sp>
  </cdr:relSizeAnchor>
  <cdr:relSizeAnchor xmlns:cdr="http://schemas.openxmlformats.org/drawingml/2006/chartDrawing">
    <cdr:from>
      <cdr:x>0.59161</cdr:x>
      <cdr:y>0.82506</cdr:y>
    </cdr:from>
    <cdr:to>
      <cdr:x>0.74744</cdr:x>
      <cdr:y>0.88718</cdr:y>
    </cdr:to>
    <cdr:sp macro="" textlink="">
      <cdr:nvSpPr>
        <cdr:cNvPr id="7" name="Rectangle 6">
          <a:extLst xmlns:a="http://schemas.openxmlformats.org/drawingml/2006/main">
            <a:ext uri="{FF2B5EF4-FFF2-40B4-BE49-F238E27FC236}">
              <a16:creationId xmlns:a16="http://schemas.microsoft.com/office/drawing/2014/main" id="{F55B3240-DBFE-4F30-AAFE-E29C6ADF403E}"/>
            </a:ext>
          </a:extLst>
        </cdr:cNvPr>
        <cdr:cNvSpPr/>
      </cdr:nvSpPr>
      <cdr:spPr>
        <a:xfrm xmlns:a="http://schemas.openxmlformats.org/drawingml/2006/main">
          <a:off x="2476304" y="2924185"/>
          <a:ext cx="652260" cy="220166"/>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400" b="1" dirty="0">
              <a:solidFill>
                <a:schemeClr val="bg2"/>
              </a:solidFill>
            </a:rPr>
            <a:t>76%</a:t>
          </a:r>
          <a:endParaRPr lang="en-US" sz="1200" b="1" dirty="0">
            <a:solidFill>
              <a:schemeClr val="bg2"/>
            </a:solidFill>
          </a:endParaRPr>
        </a:p>
      </cdr:txBody>
    </cdr:sp>
  </cdr:relSizeAnchor>
  <cdr:relSizeAnchor xmlns:cdr="http://schemas.openxmlformats.org/drawingml/2006/chartDrawing">
    <cdr:from>
      <cdr:x>0.2965</cdr:x>
      <cdr:y>0.62032</cdr:y>
    </cdr:from>
    <cdr:to>
      <cdr:x>0.45233</cdr:x>
      <cdr:y>0.67991</cdr:y>
    </cdr:to>
    <cdr:sp macro="" textlink="">
      <cdr:nvSpPr>
        <cdr:cNvPr id="9" name="Rectangle 8">
          <a:extLst xmlns:a="http://schemas.openxmlformats.org/drawingml/2006/main">
            <a:ext uri="{FF2B5EF4-FFF2-40B4-BE49-F238E27FC236}">
              <a16:creationId xmlns:a16="http://schemas.microsoft.com/office/drawing/2014/main" id="{92C08FF9-3C59-49F6-8C1B-3DA615EE2006}"/>
            </a:ext>
          </a:extLst>
        </cdr:cNvPr>
        <cdr:cNvSpPr/>
      </cdr:nvSpPr>
      <cdr:spPr>
        <a:xfrm xmlns:a="http://schemas.openxmlformats.org/drawingml/2006/main">
          <a:off x="1241072" y="2198533"/>
          <a:ext cx="652260" cy="211200"/>
        </a:xfrm>
        <a:prstGeom xmlns:a="http://schemas.openxmlformats.org/drawingml/2006/main" prst="rect">
          <a:avLst/>
        </a:prstGeom>
        <a:solidFill xmlns:a="http://schemas.openxmlformats.org/drawingml/2006/main">
          <a:schemeClr val="bg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n-US" sz="1400" b="1" dirty="0"/>
            <a:t>0%</a:t>
          </a:r>
          <a:endParaRPr lang="en-US" sz="1200" b="1"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33020A-D8C3-44F1-9D3D-3E42A9DD7752}" type="datetimeFigureOut">
              <a:rPr lang="en-US" smtClean="0"/>
              <a:pPr/>
              <a:t>9/13/2018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B4A6E0-7749-415E-BD7F-1A1E7B86B77D}" type="slidenum">
              <a:rPr lang="en-US" smtClean="0"/>
              <a:pPr/>
              <a:t>‹#›</a:t>
            </a:fld>
            <a:endParaRPr lang="en-US"/>
          </a:p>
        </p:txBody>
      </p:sp>
    </p:spTree>
    <p:extLst>
      <p:ext uri="{BB962C8B-B14F-4D97-AF65-F5344CB8AC3E}">
        <p14:creationId xmlns:p14="http://schemas.microsoft.com/office/powerpoint/2010/main" val="1922399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B4A6E0-7749-415E-BD7F-1A1E7B86B77D}" type="slidenum">
              <a:rPr lang="en-US" smtClean="0"/>
              <a:pPr/>
              <a:t>17</a:t>
            </a:fld>
            <a:endParaRPr lang="en-US"/>
          </a:p>
        </p:txBody>
      </p:sp>
    </p:spTree>
    <p:extLst>
      <p:ext uri="{BB962C8B-B14F-4D97-AF65-F5344CB8AC3E}">
        <p14:creationId xmlns:p14="http://schemas.microsoft.com/office/powerpoint/2010/main" val="3891854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B4A6E0-7749-415E-BD7F-1A1E7B86B77D}" type="slidenum">
              <a:rPr lang="en-US" smtClean="0"/>
              <a:pPr/>
              <a:t>22</a:t>
            </a:fld>
            <a:endParaRPr lang="en-US"/>
          </a:p>
        </p:txBody>
      </p:sp>
    </p:spTree>
    <p:extLst>
      <p:ext uri="{BB962C8B-B14F-4D97-AF65-F5344CB8AC3E}">
        <p14:creationId xmlns:p14="http://schemas.microsoft.com/office/powerpoint/2010/main" val="521445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18E2AD-1210-4470-B0F4-3C8CB9527277}" type="datetimeFigureOut">
              <a:rPr lang="en-US" smtClean="0"/>
              <a:pPr/>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833F9-C8E5-43E8-914D-1AA619D4280F}" type="slidenum">
              <a:rPr lang="en-US" smtClean="0"/>
              <a:pPr/>
              <a:t>‹#›</a:t>
            </a:fld>
            <a:endParaRPr lang="en-US"/>
          </a:p>
        </p:txBody>
      </p:sp>
    </p:spTree>
    <p:extLst>
      <p:ext uri="{BB962C8B-B14F-4D97-AF65-F5344CB8AC3E}">
        <p14:creationId xmlns:p14="http://schemas.microsoft.com/office/powerpoint/2010/main" val="2679642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A18E2AD-1210-4470-B0F4-3C8CB9527277}" type="datetimeFigureOut">
              <a:rPr lang="en-US" smtClean="0"/>
              <a:pPr/>
              <a:t>9/13/2018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1833F9-C8E5-43E8-914D-1AA619D4280F}" type="slidenum">
              <a:rPr lang="en-US" smtClean="0"/>
              <a:pPr/>
              <a:t>‹#›</a:t>
            </a:fld>
            <a:endParaRPr lang="en-US"/>
          </a:p>
        </p:txBody>
      </p:sp>
    </p:spTree>
    <p:extLst>
      <p:ext uri="{BB962C8B-B14F-4D97-AF65-F5344CB8AC3E}">
        <p14:creationId xmlns:p14="http://schemas.microsoft.com/office/powerpoint/2010/main" val="2637730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AA18E2AD-1210-4470-B0F4-3C8CB9527277}" type="datetimeFigureOut">
              <a:rPr lang="en-US" smtClean="0"/>
              <a:pPr/>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833F9-C8E5-43E8-914D-1AA619D4280F}" type="slidenum">
              <a:rPr lang="en-US" smtClean="0"/>
              <a:pPr/>
              <a:t>‹#›</a:t>
            </a:fld>
            <a:endParaRPr lang="en-US"/>
          </a:p>
        </p:txBody>
      </p:sp>
    </p:spTree>
    <p:extLst>
      <p:ext uri="{BB962C8B-B14F-4D97-AF65-F5344CB8AC3E}">
        <p14:creationId xmlns:p14="http://schemas.microsoft.com/office/powerpoint/2010/main" val="2440362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AA18E2AD-1210-4470-B0F4-3C8CB9527277}" type="datetimeFigureOut">
              <a:rPr lang="en-US" smtClean="0"/>
              <a:pPr/>
              <a:t>9/13/2018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1833F9-C8E5-43E8-914D-1AA619D4280F}" type="slidenum">
              <a:rPr lang="en-US" smtClean="0"/>
              <a:pPr/>
              <a:t>‹#›</a:t>
            </a:fld>
            <a:endParaRPr lang="en-US"/>
          </a:p>
        </p:txBody>
      </p:sp>
    </p:spTree>
    <p:extLst>
      <p:ext uri="{BB962C8B-B14F-4D97-AF65-F5344CB8AC3E}">
        <p14:creationId xmlns:p14="http://schemas.microsoft.com/office/powerpoint/2010/main" val="2389583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18E2AD-1210-4470-B0F4-3C8CB9527277}" type="datetimeFigureOut">
              <a:rPr lang="en-US" smtClean="0"/>
              <a:pPr/>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833F9-C8E5-43E8-914D-1AA619D4280F}" type="slidenum">
              <a:rPr lang="en-US" smtClean="0"/>
              <a:pPr/>
              <a:t>‹#›</a:t>
            </a:fld>
            <a:endParaRPr lang="en-US"/>
          </a:p>
        </p:txBody>
      </p:sp>
    </p:spTree>
    <p:extLst>
      <p:ext uri="{BB962C8B-B14F-4D97-AF65-F5344CB8AC3E}">
        <p14:creationId xmlns:p14="http://schemas.microsoft.com/office/powerpoint/2010/main" val="1289027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18E2AD-1210-4470-B0F4-3C8CB9527277}" type="datetimeFigureOut">
              <a:rPr lang="en-US" smtClean="0"/>
              <a:pPr/>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833F9-C8E5-43E8-914D-1AA619D4280F}" type="slidenum">
              <a:rPr lang="en-US" smtClean="0"/>
              <a:pPr/>
              <a:t>‹#›</a:t>
            </a:fld>
            <a:endParaRPr lang="en-US"/>
          </a:p>
        </p:txBody>
      </p:sp>
    </p:spTree>
    <p:extLst>
      <p:ext uri="{BB962C8B-B14F-4D97-AF65-F5344CB8AC3E}">
        <p14:creationId xmlns:p14="http://schemas.microsoft.com/office/powerpoint/2010/main" val="2163042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18E2AD-1210-4470-B0F4-3C8CB9527277}" type="datetimeFigureOut">
              <a:rPr lang="en-US" smtClean="0"/>
              <a:pPr/>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833F9-C8E5-43E8-914D-1AA619D4280F}" type="slidenum">
              <a:rPr lang="en-US" smtClean="0"/>
              <a:pPr/>
              <a:t>‹#›</a:t>
            </a:fld>
            <a:endParaRPr lang="en-US"/>
          </a:p>
        </p:txBody>
      </p:sp>
    </p:spTree>
    <p:extLst>
      <p:ext uri="{BB962C8B-B14F-4D97-AF65-F5344CB8AC3E}">
        <p14:creationId xmlns:p14="http://schemas.microsoft.com/office/powerpoint/2010/main" val="2527923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A18E2AD-1210-4470-B0F4-3C8CB9527277}" type="datetimeFigureOut">
              <a:rPr lang="en-US" smtClean="0"/>
              <a:pPr/>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833F9-C8E5-43E8-914D-1AA619D4280F}" type="slidenum">
              <a:rPr lang="en-US" smtClean="0"/>
              <a:pPr/>
              <a:t>‹#›</a:t>
            </a:fld>
            <a:endParaRPr lang="en-US"/>
          </a:p>
        </p:txBody>
      </p:sp>
    </p:spTree>
    <p:extLst>
      <p:ext uri="{BB962C8B-B14F-4D97-AF65-F5344CB8AC3E}">
        <p14:creationId xmlns:p14="http://schemas.microsoft.com/office/powerpoint/2010/main" val="2157460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18E2AD-1210-4470-B0F4-3C8CB9527277}" type="datetimeFigureOut">
              <a:rPr lang="en-US" smtClean="0"/>
              <a:pPr/>
              <a:t>9/13/2018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1833F9-C8E5-43E8-914D-1AA619D4280F}" type="slidenum">
              <a:rPr lang="en-US" smtClean="0"/>
              <a:pPr/>
              <a:t>‹#›</a:t>
            </a:fld>
            <a:endParaRPr lang="en-US"/>
          </a:p>
        </p:txBody>
      </p:sp>
    </p:spTree>
    <p:extLst>
      <p:ext uri="{BB962C8B-B14F-4D97-AF65-F5344CB8AC3E}">
        <p14:creationId xmlns:p14="http://schemas.microsoft.com/office/powerpoint/2010/main" val="443188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18E2AD-1210-4470-B0F4-3C8CB9527277}" type="datetimeFigureOut">
              <a:rPr lang="en-US" smtClean="0"/>
              <a:pPr/>
              <a:t>9/13/2018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1833F9-C8E5-43E8-914D-1AA619D4280F}" type="slidenum">
              <a:rPr lang="en-US" smtClean="0"/>
              <a:pPr/>
              <a:t>‹#›</a:t>
            </a:fld>
            <a:endParaRPr lang="en-US"/>
          </a:p>
        </p:txBody>
      </p:sp>
    </p:spTree>
    <p:extLst>
      <p:ext uri="{BB962C8B-B14F-4D97-AF65-F5344CB8AC3E}">
        <p14:creationId xmlns:p14="http://schemas.microsoft.com/office/powerpoint/2010/main" val="846505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18E2AD-1210-4470-B0F4-3C8CB9527277}" type="datetimeFigureOut">
              <a:rPr lang="en-US" smtClean="0"/>
              <a:pPr/>
              <a:t>9/13/2018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1833F9-C8E5-43E8-914D-1AA619D4280F}" type="slidenum">
              <a:rPr lang="en-US" smtClean="0"/>
              <a:pPr/>
              <a:t>‹#›</a:t>
            </a:fld>
            <a:endParaRPr lang="en-US"/>
          </a:p>
        </p:txBody>
      </p:sp>
    </p:spTree>
    <p:extLst>
      <p:ext uri="{BB962C8B-B14F-4D97-AF65-F5344CB8AC3E}">
        <p14:creationId xmlns:p14="http://schemas.microsoft.com/office/powerpoint/2010/main" val="3279645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18E2AD-1210-4470-B0F4-3C8CB9527277}" type="datetimeFigureOut">
              <a:rPr lang="en-US" smtClean="0"/>
              <a:pPr/>
              <a:t>9/13/2018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1833F9-C8E5-43E8-914D-1AA619D4280F}" type="slidenum">
              <a:rPr lang="en-US" smtClean="0"/>
              <a:pPr/>
              <a:t>‹#›</a:t>
            </a:fld>
            <a:endParaRPr lang="en-US"/>
          </a:p>
        </p:txBody>
      </p:sp>
    </p:spTree>
    <p:extLst>
      <p:ext uri="{BB962C8B-B14F-4D97-AF65-F5344CB8AC3E}">
        <p14:creationId xmlns:p14="http://schemas.microsoft.com/office/powerpoint/2010/main" val="3369712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A18E2AD-1210-4470-B0F4-3C8CB9527277}" type="datetimeFigureOut">
              <a:rPr lang="en-US" smtClean="0"/>
              <a:pPr/>
              <a:t>9/13/2018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1833F9-C8E5-43E8-914D-1AA619D4280F}" type="slidenum">
              <a:rPr lang="en-US" smtClean="0"/>
              <a:pPr/>
              <a:t>‹#›</a:t>
            </a:fld>
            <a:endParaRPr lang="en-US"/>
          </a:p>
        </p:txBody>
      </p:sp>
    </p:spTree>
    <p:extLst>
      <p:ext uri="{BB962C8B-B14F-4D97-AF65-F5344CB8AC3E}">
        <p14:creationId xmlns:p14="http://schemas.microsoft.com/office/powerpoint/2010/main" val="1708200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AA18E2AD-1210-4470-B0F4-3C8CB9527277}" type="datetimeFigureOut">
              <a:rPr lang="en-US" smtClean="0"/>
              <a:pPr/>
              <a:t>9/13/2018</a:t>
            </a:fld>
            <a:endParaRPr lang="en-US"/>
          </a:p>
        </p:txBody>
      </p:sp>
      <p:sp>
        <p:nvSpPr>
          <p:cNvPr id="6" name="Footer Placeholder 5"/>
          <p:cNvSpPr>
            <a:spLocks noGrp="1"/>
          </p:cNvSpPr>
          <p:nvPr>
            <p:ph type="ftr" sz="quarter" idx="11"/>
          </p:nvPr>
        </p:nvSpPr>
        <p:spPr>
          <a:xfrm>
            <a:off x="590396" y="6041362"/>
            <a:ext cx="3295413" cy="365125"/>
          </a:xfrm>
        </p:spPr>
        <p:txBody>
          <a:bodyPr/>
          <a:lstStyle/>
          <a:p>
            <a:endParaRPr lang="en-US"/>
          </a:p>
        </p:txBody>
      </p:sp>
      <p:sp>
        <p:nvSpPr>
          <p:cNvPr id="7" name="Slide Number Placeholder 6"/>
          <p:cNvSpPr>
            <a:spLocks noGrp="1"/>
          </p:cNvSpPr>
          <p:nvPr>
            <p:ph type="sldNum" sz="quarter" idx="12"/>
          </p:nvPr>
        </p:nvSpPr>
        <p:spPr>
          <a:xfrm>
            <a:off x="4862689" y="5915888"/>
            <a:ext cx="1062155" cy="490599"/>
          </a:xfrm>
        </p:spPr>
        <p:txBody>
          <a:bodyPr/>
          <a:lstStyle/>
          <a:p>
            <a:fld id="{AA1833F9-C8E5-43E8-914D-1AA619D4280F}" type="slidenum">
              <a:rPr lang="en-US" smtClean="0"/>
              <a:pPr/>
              <a:t>‹#›</a:t>
            </a:fld>
            <a:endParaRPr lang="en-US"/>
          </a:p>
        </p:txBody>
      </p:sp>
    </p:spTree>
    <p:extLst>
      <p:ext uri="{BB962C8B-B14F-4D97-AF65-F5344CB8AC3E}">
        <p14:creationId xmlns:p14="http://schemas.microsoft.com/office/powerpoint/2010/main" val="787200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AA18E2AD-1210-4470-B0F4-3C8CB9527277}" type="datetimeFigureOut">
              <a:rPr lang="en-US" smtClean="0"/>
              <a:pPr/>
              <a:t>9/13/2018</a:t>
            </a:fld>
            <a:endParaRPr lang="en-US"/>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A1833F9-C8E5-43E8-914D-1AA619D4280F}" type="slidenum">
              <a:rPr lang="en-US" smtClean="0"/>
              <a:pPr/>
              <a:t>‹#›</a:t>
            </a:fld>
            <a:endParaRPr lang="en-US"/>
          </a:p>
        </p:txBody>
      </p:sp>
    </p:spTree>
    <p:extLst>
      <p:ext uri="{BB962C8B-B14F-4D97-AF65-F5344CB8AC3E}">
        <p14:creationId xmlns:p14="http://schemas.microsoft.com/office/powerpoint/2010/main" val="346243202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2.xml"/><Relationship Id="rId7" Type="http://schemas.microsoft.com/office/2007/relationships/hdphoto" Target="../media/hdphoto7.wdp"/><Relationship Id="rId2" Type="http://schemas.openxmlformats.org/officeDocument/2006/relationships/chart" Target="../charts/chart1.xml"/><Relationship Id="rId1" Type="http://schemas.openxmlformats.org/officeDocument/2006/relationships/slideLayout" Target="../slideLayouts/slideLayout6.xml"/><Relationship Id="rId6" Type="http://schemas.openxmlformats.org/officeDocument/2006/relationships/image" Target="../media/image8.png"/><Relationship Id="rId5" Type="http://schemas.microsoft.com/office/2007/relationships/hdphoto" Target="../media/hdphoto6.wdp"/><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chart" Target="../charts/chart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chart" Target="../charts/chart11.xml"/><Relationship Id="rId4" Type="http://schemas.openxmlformats.org/officeDocument/2006/relationships/chart" Target="../charts/char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8.wdp"/><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1.png"/><Relationship Id="rId7" Type="http://schemas.microsoft.com/office/2007/relationships/hdphoto" Target="../media/hdphoto10.wdp"/><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 Id="rId9" Type="http://schemas.microsoft.com/office/2007/relationships/hdphoto" Target="../media/hdphoto11.wdp"/></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microsoft.com/office/2007/relationships/hdphoto" Target="../media/hdphoto8.wdp"/><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21.png"/><Relationship Id="rId7"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hdphoto" Target="../media/hdphoto2.wdp"/><Relationship Id="rId7" Type="http://schemas.microsoft.com/office/2007/relationships/hdphoto" Target="../media/hdphoto14.wdp"/><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3.png"/><Relationship Id="rId11" Type="http://schemas.microsoft.com/office/2007/relationships/hdphoto" Target="../media/hdphoto16.wdp"/><Relationship Id="rId5" Type="http://schemas.microsoft.com/office/2007/relationships/hdphoto" Target="../media/hdphoto13.wdp"/><Relationship Id="rId10" Type="http://schemas.openxmlformats.org/officeDocument/2006/relationships/image" Target="../media/image35.png"/><Relationship Id="rId4" Type="http://schemas.openxmlformats.org/officeDocument/2006/relationships/image" Target="../media/image32.png"/><Relationship Id="rId9" Type="http://schemas.microsoft.com/office/2007/relationships/hdphoto" Target="../media/hdphoto15.wdp"/></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hdphoto" Target="../media/hdphoto2.wdp"/><Relationship Id="rId7" Type="http://schemas.microsoft.com/office/2007/relationships/hdphoto" Target="../media/hdphoto14.wdp"/><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6.png"/><Relationship Id="rId11" Type="http://schemas.microsoft.com/office/2007/relationships/hdphoto" Target="../media/hdphoto16.wdp"/><Relationship Id="rId5" Type="http://schemas.microsoft.com/office/2007/relationships/hdphoto" Target="../media/hdphoto13.wdp"/><Relationship Id="rId10" Type="http://schemas.openxmlformats.org/officeDocument/2006/relationships/image" Target="../media/image35.png"/><Relationship Id="rId4" Type="http://schemas.openxmlformats.org/officeDocument/2006/relationships/image" Target="../media/image32.png"/><Relationship Id="rId9" Type="http://schemas.microsoft.com/office/2007/relationships/hdphoto" Target="../media/hdphoto15.wdp"/></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microsoft.com/office/2007/relationships/hdphoto" Target="../media/hdphoto19.wdp"/><Relationship Id="rId13" Type="http://schemas.openxmlformats.org/officeDocument/2006/relationships/image" Target="../media/image43.png"/><Relationship Id="rId3" Type="http://schemas.microsoft.com/office/2007/relationships/hdphoto" Target="../media/hdphoto17.wdp"/><Relationship Id="rId7" Type="http://schemas.openxmlformats.org/officeDocument/2006/relationships/image" Target="../media/image40.png"/><Relationship Id="rId12" Type="http://schemas.microsoft.com/office/2007/relationships/hdphoto" Target="../media/hdphoto21.wdp"/><Relationship Id="rId2" Type="http://schemas.openxmlformats.org/officeDocument/2006/relationships/image" Target="../media/image37.png"/><Relationship Id="rId16" Type="http://schemas.openxmlformats.org/officeDocument/2006/relationships/image" Target="../media/image45.png"/><Relationship Id="rId1" Type="http://schemas.openxmlformats.org/officeDocument/2006/relationships/slideLayout" Target="../slideLayouts/slideLayout6.xml"/><Relationship Id="rId6" Type="http://schemas.microsoft.com/office/2007/relationships/hdphoto" Target="../media/hdphoto18.wdp"/><Relationship Id="rId11" Type="http://schemas.openxmlformats.org/officeDocument/2006/relationships/image" Target="../media/image42.png"/><Relationship Id="rId5" Type="http://schemas.openxmlformats.org/officeDocument/2006/relationships/image" Target="../media/image39.png"/><Relationship Id="rId15" Type="http://schemas.openxmlformats.org/officeDocument/2006/relationships/image" Target="../media/image44.png"/><Relationship Id="rId10" Type="http://schemas.microsoft.com/office/2007/relationships/hdphoto" Target="../media/hdphoto20.wdp"/><Relationship Id="rId4" Type="http://schemas.openxmlformats.org/officeDocument/2006/relationships/image" Target="../media/image38.png"/><Relationship Id="rId9" Type="http://schemas.openxmlformats.org/officeDocument/2006/relationships/image" Target="../media/image41.png"/><Relationship Id="rId14" Type="http://schemas.microsoft.com/office/2007/relationships/hdphoto" Target="../media/hdphoto22.wdp"/></Relationships>
</file>

<file path=ppt/slides/_rels/slide34.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passpasspulse.in/" TargetMode="External"/><Relationship Id="rId2" Type="http://schemas.openxmlformats.org/officeDocument/2006/relationships/hyperlink" Target="http://www.dsgroup.com/aboutus-overview.aspx" TargetMode="External"/><Relationship Id="rId1" Type="http://schemas.openxmlformats.org/officeDocument/2006/relationships/slideLayout" Target="../slideLayouts/slideLayout2.xml"/><Relationship Id="rId4" Type="http://schemas.openxmlformats.org/officeDocument/2006/relationships/hyperlink" Target="https://www.google.co.in/"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3.wdp"/><Relationship Id="rId4" Type="http://schemas.openxmlformats.org/officeDocument/2006/relationships/image" Target="../media/image4.png"/><Relationship Id="rId9" Type="http://schemas.microsoft.com/office/2007/relationships/hdphoto" Target="../media/hdphoto5.wdp"/></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AB1403-A35E-4AC5-BD6C-12A9AB6AB7B9}"/>
              </a:ext>
            </a:extLst>
          </p:cNvPr>
          <p:cNvSpPr>
            <a:spLocks noGrp="1"/>
          </p:cNvSpPr>
          <p:nvPr>
            <p:ph type="ctrTitle"/>
          </p:nvPr>
        </p:nvSpPr>
        <p:spPr>
          <a:xfrm>
            <a:off x="1524000" y="723900"/>
            <a:ext cx="9144000" cy="3479800"/>
          </a:xfrm>
        </p:spPr>
        <p:txBody>
          <a:bodyPr>
            <a:normAutofit fontScale="90000"/>
          </a:bodyPr>
          <a:lstStyle/>
          <a:p>
            <a:pPr algn="ctr"/>
            <a:r>
              <a:rPr lang="en-US" sz="4800" b="1" dirty="0">
                <a:solidFill>
                  <a:schemeClr val="bg2"/>
                </a:solidFill>
              </a:rPr>
              <a:t>Understanding the Consumer </a:t>
            </a:r>
            <a:r>
              <a:rPr lang="en-US" sz="4800" dirty="0">
                <a:solidFill>
                  <a:schemeClr val="bg2"/>
                </a:solidFill>
              </a:rPr>
              <a:t>B</a:t>
            </a:r>
            <a:r>
              <a:rPr lang="en-US" sz="4800" b="1" dirty="0">
                <a:solidFill>
                  <a:schemeClr val="bg2"/>
                </a:solidFill>
              </a:rPr>
              <a:t>uying </a:t>
            </a:r>
            <a:r>
              <a:rPr lang="en-US" sz="4800" dirty="0">
                <a:solidFill>
                  <a:schemeClr val="bg2"/>
                </a:solidFill>
              </a:rPr>
              <a:t>B</a:t>
            </a:r>
            <a:r>
              <a:rPr lang="en-US" sz="4800" b="1" dirty="0">
                <a:solidFill>
                  <a:schemeClr val="bg2"/>
                </a:solidFill>
              </a:rPr>
              <a:t>ehavior and Communication of</a:t>
            </a:r>
            <a:br>
              <a:rPr lang="en-US" sz="4800" b="1" dirty="0">
                <a:solidFill>
                  <a:schemeClr val="bg2"/>
                </a:solidFill>
              </a:rPr>
            </a:br>
            <a:r>
              <a:rPr lang="en-US" sz="4800" b="1" dirty="0">
                <a:solidFill>
                  <a:schemeClr val="bg2"/>
                </a:solidFill>
              </a:rPr>
              <a:t>HBC (Hard Boiled Candy) </a:t>
            </a:r>
            <a:br>
              <a:rPr lang="en-US" sz="4800" b="1" dirty="0">
                <a:solidFill>
                  <a:schemeClr val="bg2"/>
                </a:solidFill>
              </a:rPr>
            </a:br>
            <a:r>
              <a:rPr lang="en-US" sz="4800" b="1" dirty="0">
                <a:solidFill>
                  <a:schemeClr val="bg2"/>
                </a:solidFill>
              </a:rPr>
              <a:t>Industry in India</a:t>
            </a:r>
            <a:endParaRPr lang="en-US" sz="4800" dirty="0">
              <a:solidFill>
                <a:schemeClr val="bg2"/>
              </a:solidFill>
            </a:endParaRPr>
          </a:p>
        </p:txBody>
      </p:sp>
    </p:spTree>
    <p:extLst>
      <p:ext uri="{BB962C8B-B14F-4D97-AF65-F5344CB8AC3E}">
        <p14:creationId xmlns:p14="http://schemas.microsoft.com/office/powerpoint/2010/main" val="3620793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324E5-E50D-48C5-9367-31325B20F572}"/>
              </a:ext>
            </a:extLst>
          </p:cNvPr>
          <p:cNvSpPr>
            <a:spLocks noGrp="1"/>
          </p:cNvSpPr>
          <p:nvPr>
            <p:ph type="title"/>
          </p:nvPr>
        </p:nvSpPr>
        <p:spPr/>
        <p:txBody>
          <a:bodyPr/>
          <a:lstStyle/>
          <a:p>
            <a:r>
              <a:rPr lang="en-US" dirty="0">
                <a:solidFill>
                  <a:schemeClr val="bg2"/>
                </a:solidFill>
              </a:rPr>
              <a:t>Respondent Profile Snapshot</a:t>
            </a:r>
          </a:p>
        </p:txBody>
      </p:sp>
      <p:graphicFrame>
        <p:nvGraphicFramePr>
          <p:cNvPr id="4" name="Chart 3">
            <a:extLst>
              <a:ext uri="{FF2B5EF4-FFF2-40B4-BE49-F238E27FC236}">
                <a16:creationId xmlns:a16="http://schemas.microsoft.com/office/drawing/2014/main" id="{2D702CF6-79F0-4CED-87D1-359898C57862}"/>
              </a:ext>
            </a:extLst>
          </p:cNvPr>
          <p:cNvGraphicFramePr>
            <a:graphicFrameLocks/>
          </p:cNvGraphicFramePr>
          <p:nvPr>
            <p:extLst>
              <p:ext uri="{D42A27DB-BD31-4B8C-83A1-F6EECF244321}">
                <p14:modId xmlns:p14="http://schemas.microsoft.com/office/powerpoint/2010/main" val="1860517116"/>
              </p:ext>
            </p:extLst>
          </p:nvPr>
        </p:nvGraphicFramePr>
        <p:xfrm>
          <a:off x="89201" y="2247001"/>
          <a:ext cx="5360130" cy="363651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60355B43-8E49-438F-B1DC-A6F100CB5520}"/>
              </a:ext>
            </a:extLst>
          </p:cNvPr>
          <p:cNvSpPr txBox="1"/>
          <p:nvPr/>
        </p:nvSpPr>
        <p:spPr>
          <a:xfrm>
            <a:off x="744174" y="5237892"/>
            <a:ext cx="312906" cy="369332"/>
          </a:xfrm>
          <a:prstGeom prst="rect">
            <a:avLst/>
          </a:prstGeom>
          <a:noFill/>
        </p:spPr>
        <p:txBody>
          <a:bodyPr wrap="none" rtlCol="0">
            <a:spAutoFit/>
          </a:bodyPr>
          <a:lstStyle/>
          <a:p>
            <a:r>
              <a:rPr lang="en-US" b="1" dirty="0">
                <a:solidFill>
                  <a:schemeClr val="bg1"/>
                </a:solidFill>
              </a:rPr>
              <a:t>3</a:t>
            </a:r>
          </a:p>
        </p:txBody>
      </p:sp>
      <p:sp>
        <p:nvSpPr>
          <p:cNvPr id="7" name="TextBox 6">
            <a:extLst>
              <a:ext uri="{FF2B5EF4-FFF2-40B4-BE49-F238E27FC236}">
                <a16:creationId xmlns:a16="http://schemas.microsoft.com/office/drawing/2014/main" id="{152ABE9E-672E-4C28-87EC-D1FBA26D6A45}"/>
              </a:ext>
            </a:extLst>
          </p:cNvPr>
          <p:cNvSpPr txBox="1"/>
          <p:nvPr/>
        </p:nvSpPr>
        <p:spPr>
          <a:xfrm>
            <a:off x="4566332" y="5237892"/>
            <a:ext cx="312906" cy="369332"/>
          </a:xfrm>
          <a:prstGeom prst="rect">
            <a:avLst/>
          </a:prstGeom>
          <a:noFill/>
        </p:spPr>
        <p:txBody>
          <a:bodyPr wrap="none" rtlCol="0">
            <a:spAutoFit/>
          </a:bodyPr>
          <a:lstStyle/>
          <a:p>
            <a:r>
              <a:rPr lang="en-US" b="1" dirty="0">
                <a:solidFill>
                  <a:schemeClr val="bg1"/>
                </a:solidFill>
              </a:rPr>
              <a:t>3</a:t>
            </a:r>
          </a:p>
        </p:txBody>
      </p:sp>
      <p:sp>
        <p:nvSpPr>
          <p:cNvPr id="8" name="TextBox 7">
            <a:extLst>
              <a:ext uri="{FF2B5EF4-FFF2-40B4-BE49-F238E27FC236}">
                <a16:creationId xmlns:a16="http://schemas.microsoft.com/office/drawing/2014/main" id="{F5F5BFA5-3A03-443C-8290-8FB7A072B6E1}"/>
              </a:ext>
            </a:extLst>
          </p:cNvPr>
          <p:cNvSpPr txBox="1"/>
          <p:nvPr/>
        </p:nvSpPr>
        <p:spPr>
          <a:xfrm>
            <a:off x="3256649" y="5053226"/>
            <a:ext cx="314510" cy="369332"/>
          </a:xfrm>
          <a:prstGeom prst="rect">
            <a:avLst/>
          </a:prstGeom>
          <a:noFill/>
        </p:spPr>
        <p:txBody>
          <a:bodyPr wrap="none" rtlCol="0">
            <a:spAutoFit/>
          </a:bodyPr>
          <a:lstStyle/>
          <a:p>
            <a:r>
              <a:rPr lang="en-US" b="1" dirty="0">
                <a:solidFill>
                  <a:schemeClr val="bg1"/>
                </a:solidFill>
              </a:rPr>
              <a:t>8</a:t>
            </a:r>
          </a:p>
        </p:txBody>
      </p:sp>
      <p:sp>
        <p:nvSpPr>
          <p:cNvPr id="9" name="TextBox 8">
            <a:extLst>
              <a:ext uri="{FF2B5EF4-FFF2-40B4-BE49-F238E27FC236}">
                <a16:creationId xmlns:a16="http://schemas.microsoft.com/office/drawing/2014/main" id="{25DE4D87-6824-4E8D-AF8B-A3DAD946CAB7}"/>
              </a:ext>
            </a:extLst>
          </p:cNvPr>
          <p:cNvSpPr txBox="1"/>
          <p:nvPr/>
        </p:nvSpPr>
        <p:spPr>
          <a:xfrm>
            <a:off x="1913881" y="3213118"/>
            <a:ext cx="444352" cy="369332"/>
          </a:xfrm>
          <a:prstGeom prst="rect">
            <a:avLst/>
          </a:prstGeom>
          <a:noFill/>
        </p:spPr>
        <p:txBody>
          <a:bodyPr wrap="none" rtlCol="0">
            <a:spAutoFit/>
          </a:bodyPr>
          <a:lstStyle/>
          <a:p>
            <a:r>
              <a:rPr lang="en-US" b="1" dirty="0">
                <a:solidFill>
                  <a:schemeClr val="bg1"/>
                </a:solidFill>
              </a:rPr>
              <a:t>36</a:t>
            </a:r>
          </a:p>
        </p:txBody>
      </p:sp>
      <p:sp>
        <p:nvSpPr>
          <p:cNvPr id="11" name="Rectangle: Rounded Corners 10">
            <a:extLst>
              <a:ext uri="{FF2B5EF4-FFF2-40B4-BE49-F238E27FC236}">
                <a16:creationId xmlns:a16="http://schemas.microsoft.com/office/drawing/2014/main" id="{95487610-204F-4FE3-A0C1-83D54EAC6A83}"/>
              </a:ext>
            </a:extLst>
          </p:cNvPr>
          <p:cNvSpPr/>
          <p:nvPr/>
        </p:nvSpPr>
        <p:spPr>
          <a:xfrm>
            <a:off x="2599508" y="6064344"/>
            <a:ext cx="6811814" cy="596279"/>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There ae 23 male and 27 female out of 50 respondents.</a:t>
            </a:r>
          </a:p>
        </p:txBody>
      </p:sp>
      <p:grpSp>
        <p:nvGrpSpPr>
          <p:cNvPr id="12" name="Group 11">
            <a:extLst>
              <a:ext uri="{FF2B5EF4-FFF2-40B4-BE49-F238E27FC236}">
                <a16:creationId xmlns:a16="http://schemas.microsoft.com/office/drawing/2014/main" id="{85D56D7C-A208-409F-AFAD-804511010C65}"/>
              </a:ext>
            </a:extLst>
          </p:cNvPr>
          <p:cNvGrpSpPr/>
          <p:nvPr/>
        </p:nvGrpSpPr>
        <p:grpSpPr>
          <a:xfrm>
            <a:off x="5931243" y="1965651"/>
            <a:ext cx="5360130" cy="3697367"/>
            <a:chOff x="5931243" y="1965651"/>
            <a:chExt cx="5360130" cy="3697367"/>
          </a:xfrm>
        </p:grpSpPr>
        <p:graphicFrame>
          <p:nvGraphicFramePr>
            <p:cNvPr id="5" name="Chart 4">
              <a:extLst>
                <a:ext uri="{FF2B5EF4-FFF2-40B4-BE49-F238E27FC236}">
                  <a16:creationId xmlns:a16="http://schemas.microsoft.com/office/drawing/2014/main" id="{43507371-5589-4967-87AB-7B2F9B27BC85}"/>
                </a:ext>
              </a:extLst>
            </p:cNvPr>
            <p:cNvGraphicFramePr>
              <a:graphicFrameLocks/>
            </p:cNvGraphicFramePr>
            <p:nvPr>
              <p:extLst>
                <p:ext uri="{D42A27DB-BD31-4B8C-83A1-F6EECF244321}">
                  <p14:modId xmlns:p14="http://schemas.microsoft.com/office/powerpoint/2010/main" val="2733380331"/>
                </p:ext>
              </p:extLst>
            </p:nvPr>
          </p:nvGraphicFramePr>
          <p:xfrm>
            <a:off x="5931243" y="2026508"/>
            <a:ext cx="5360130" cy="3636510"/>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a:extLst>
                <a:ext uri="{FF2B5EF4-FFF2-40B4-BE49-F238E27FC236}">
                  <a16:creationId xmlns:a16="http://schemas.microsoft.com/office/drawing/2014/main" id="{C9C74301-C6C3-45F7-B25A-6E60D25267D7}"/>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98611"/>
                      </a14:imgEffect>
                    </a14:imgLayer>
                  </a14:imgProps>
                </a:ext>
              </a:extLst>
            </a:blip>
            <a:stretch>
              <a:fillRect/>
            </a:stretch>
          </p:blipFill>
          <p:spPr>
            <a:xfrm>
              <a:off x="6933171" y="3663005"/>
              <a:ext cx="851587" cy="1044771"/>
            </a:xfrm>
            <a:prstGeom prst="rect">
              <a:avLst/>
            </a:prstGeom>
          </p:spPr>
        </p:pic>
        <p:pic>
          <p:nvPicPr>
            <p:cNvPr id="10" name="Picture 9">
              <a:extLst>
                <a:ext uri="{FF2B5EF4-FFF2-40B4-BE49-F238E27FC236}">
                  <a16:creationId xmlns:a16="http://schemas.microsoft.com/office/drawing/2014/main" id="{45CBE742-1FE1-4A11-8F2F-D6C4F8858509}"/>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3837" b="99323" l="7902" r="92916">
                          <a14:foregroundMark x1="43052" y1="82844" x2="43052" y2="82844"/>
                          <a14:foregroundMark x1="40054" y1="78555" x2="40054" y2="78555"/>
                          <a14:foregroundMark x1="37602" y1="76524" x2="37602" y2="76524"/>
                          <a14:foregroundMark x1="41144" y1="76749" x2="41144" y2="76749"/>
                          <a14:foregroundMark x1="43869" y1="81490" x2="43869" y2="81490"/>
                          <a14:foregroundMark x1="44142" y1="90745" x2="44142" y2="90745"/>
                          <a14:foregroundMark x1="44687" y1="96388" x2="44687" y2="96388"/>
                          <a14:foregroundMark x1="60490" y1="81264" x2="60490" y2="81264"/>
                          <a14:foregroundMark x1="58856" y1="88036" x2="58856" y2="88036"/>
                          <a14:foregroundMark x1="56948" y1="95034" x2="56948" y2="95034"/>
                          <a14:foregroundMark x1="55586" y1="83747" x2="55586" y2="83747"/>
                          <a14:foregroundMark x1="55586" y1="83747" x2="55586" y2="83747"/>
                          <a14:foregroundMark x1="58038" y1="79458" x2="58038" y2="79458"/>
                          <a14:foregroundMark x1="60218" y1="77652" x2="60218" y2="77652"/>
                          <a14:foregroundMark x1="59401" y1="75621" x2="59401" y2="75621"/>
                        </a14:backgroundRemoval>
                      </a14:imgEffect>
                    </a14:imgLayer>
                  </a14:imgProps>
                </a:ext>
              </a:extLst>
            </a:blip>
            <a:stretch>
              <a:fillRect/>
            </a:stretch>
          </p:blipFill>
          <p:spPr>
            <a:xfrm>
              <a:off x="9439146" y="1965651"/>
              <a:ext cx="878746" cy="1060721"/>
            </a:xfrm>
            <a:prstGeom prst="rect">
              <a:avLst/>
            </a:prstGeom>
          </p:spPr>
        </p:pic>
      </p:grpSp>
    </p:spTree>
    <p:extLst>
      <p:ext uri="{BB962C8B-B14F-4D97-AF65-F5344CB8AC3E}">
        <p14:creationId xmlns:p14="http://schemas.microsoft.com/office/powerpoint/2010/main" val="3038171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574E0-704F-427A-BE02-F599CB1459BA}"/>
              </a:ext>
            </a:extLst>
          </p:cNvPr>
          <p:cNvSpPr>
            <a:spLocks noGrp="1"/>
          </p:cNvSpPr>
          <p:nvPr>
            <p:ph type="title"/>
          </p:nvPr>
        </p:nvSpPr>
        <p:spPr/>
        <p:txBody>
          <a:bodyPr/>
          <a:lstStyle/>
          <a:p>
            <a:r>
              <a:rPr lang="en-US" dirty="0">
                <a:solidFill>
                  <a:schemeClr val="bg2"/>
                </a:solidFill>
              </a:rPr>
              <a:t>Why do you consume Toffee/Candy? </a:t>
            </a:r>
          </a:p>
        </p:txBody>
      </p:sp>
      <p:sp>
        <p:nvSpPr>
          <p:cNvPr id="5" name="Rectangle: Rounded Corners 4">
            <a:extLst>
              <a:ext uri="{FF2B5EF4-FFF2-40B4-BE49-F238E27FC236}">
                <a16:creationId xmlns:a16="http://schemas.microsoft.com/office/drawing/2014/main" id="{6017A60E-A560-4270-9DE6-1CA20920CF22}"/>
              </a:ext>
            </a:extLst>
          </p:cNvPr>
          <p:cNvSpPr/>
          <p:nvPr/>
        </p:nvSpPr>
        <p:spPr>
          <a:xfrm>
            <a:off x="664492" y="6116595"/>
            <a:ext cx="10863013" cy="596279"/>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bg1"/>
                </a:solidFill>
              </a:rPr>
              <a:t>According to this data, most of the respondents are habituated to candy which is 48% and the second most reason to consume candy is for time pass or to kill boredom</a:t>
            </a:r>
          </a:p>
        </p:txBody>
      </p:sp>
      <p:graphicFrame>
        <p:nvGraphicFramePr>
          <p:cNvPr id="7" name="Chart 6">
            <a:extLst>
              <a:ext uri="{FF2B5EF4-FFF2-40B4-BE49-F238E27FC236}">
                <a16:creationId xmlns:a16="http://schemas.microsoft.com/office/drawing/2014/main" id="{2ACE070E-2983-4DAD-B517-FEAA88FB301F}"/>
              </a:ext>
            </a:extLst>
          </p:cNvPr>
          <p:cNvGraphicFramePr>
            <a:graphicFrameLocks/>
          </p:cNvGraphicFramePr>
          <p:nvPr>
            <p:extLst>
              <p:ext uri="{D42A27DB-BD31-4B8C-83A1-F6EECF244321}">
                <p14:modId xmlns:p14="http://schemas.microsoft.com/office/powerpoint/2010/main" val="2205021840"/>
              </p:ext>
            </p:extLst>
          </p:nvPr>
        </p:nvGraphicFramePr>
        <p:xfrm>
          <a:off x="1409553" y="2369712"/>
          <a:ext cx="9372894" cy="35803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66566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1BC8EB-8429-475A-B6CC-68A656FDE402}"/>
              </a:ext>
            </a:extLst>
          </p:cNvPr>
          <p:cNvSpPr>
            <a:spLocks noGrp="1"/>
          </p:cNvSpPr>
          <p:nvPr>
            <p:ph type="title"/>
          </p:nvPr>
        </p:nvSpPr>
        <p:spPr>
          <a:xfrm>
            <a:off x="810000" y="308919"/>
            <a:ext cx="10571998" cy="1108719"/>
          </a:xfrm>
        </p:spPr>
        <p:txBody>
          <a:bodyPr/>
          <a:lstStyle/>
          <a:p>
            <a:r>
              <a:rPr lang="en-US" sz="3200" dirty="0">
                <a:solidFill>
                  <a:schemeClr val="bg2"/>
                </a:solidFill>
              </a:rPr>
              <a:t>Which all brands come to your mind if you think a word “Toffee/Candy”?</a:t>
            </a:r>
          </a:p>
        </p:txBody>
      </p:sp>
      <p:graphicFrame>
        <p:nvGraphicFramePr>
          <p:cNvPr id="27" name="Chart 26">
            <a:extLst>
              <a:ext uri="{FF2B5EF4-FFF2-40B4-BE49-F238E27FC236}">
                <a16:creationId xmlns:a16="http://schemas.microsoft.com/office/drawing/2014/main" id="{CF79E809-80D3-4779-98FE-1254F555E9F3}"/>
              </a:ext>
            </a:extLst>
          </p:cNvPr>
          <p:cNvGraphicFramePr>
            <a:graphicFrameLocks/>
          </p:cNvGraphicFramePr>
          <p:nvPr>
            <p:extLst>
              <p:ext uri="{D42A27DB-BD31-4B8C-83A1-F6EECF244321}">
                <p14:modId xmlns:p14="http://schemas.microsoft.com/office/powerpoint/2010/main" val="993499938"/>
              </p:ext>
            </p:extLst>
          </p:nvPr>
        </p:nvGraphicFramePr>
        <p:xfrm>
          <a:off x="0" y="2347784"/>
          <a:ext cx="4650376" cy="4510215"/>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FC63F1B0-942C-4739-89EF-95449E2BBF1A}"/>
              </a:ext>
            </a:extLst>
          </p:cNvPr>
          <p:cNvSpPr/>
          <p:nvPr/>
        </p:nvSpPr>
        <p:spPr>
          <a:xfrm>
            <a:off x="1" y="1894113"/>
            <a:ext cx="12192000" cy="444137"/>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Pulse is Top of mind brand with </a:t>
            </a:r>
            <a:r>
              <a:rPr lang="en-US" sz="1600" b="1" dirty="0">
                <a:solidFill>
                  <a:schemeClr val="bg1"/>
                </a:solidFill>
              </a:rPr>
              <a:t>36% </a:t>
            </a:r>
            <a:r>
              <a:rPr lang="en-US" sz="1600" dirty="0">
                <a:solidFill>
                  <a:schemeClr val="bg1"/>
                </a:solidFill>
              </a:rPr>
              <a:t>respondents recall it as their first preference and Alpenliebe is a spontaneous brand</a:t>
            </a:r>
          </a:p>
        </p:txBody>
      </p:sp>
      <p:sp>
        <p:nvSpPr>
          <p:cNvPr id="6" name="Rectangle 5"/>
          <p:cNvSpPr/>
          <p:nvPr/>
        </p:nvSpPr>
        <p:spPr>
          <a:xfrm>
            <a:off x="813566" y="2771745"/>
            <a:ext cx="3719929" cy="400110"/>
          </a:xfrm>
          <a:prstGeom prst="rect">
            <a:avLst/>
          </a:prstGeom>
        </p:spPr>
        <p:txBody>
          <a:bodyPr wrap="none">
            <a:spAutoFit/>
          </a:bodyPr>
          <a:lstStyle/>
          <a:p>
            <a:pPr algn="ctr">
              <a:defRPr sz="2000" b="1" i="0" u="none" strike="noStrike" kern="1200" cap="none" spc="120" normalizeH="0" baseline="0">
                <a:solidFill>
                  <a:prstClr val="white"/>
                </a:solidFill>
                <a:latin typeface="+mn-lt"/>
                <a:ea typeface="+mn-ea"/>
                <a:cs typeface="+mn-cs"/>
              </a:defRPr>
            </a:pPr>
            <a:r>
              <a:rPr lang="en-US" dirty="0"/>
              <a:t>Top of Mind Brands (TOM)</a:t>
            </a:r>
          </a:p>
        </p:txBody>
      </p:sp>
      <p:sp>
        <p:nvSpPr>
          <p:cNvPr id="7" name="Rectangle 6"/>
          <p:cNvSpPr/>
          <p:nvPr/>
        </p:nvSpPr>
        <p:spPr>
          <a:xfrm>
            <a:off x="8807773" y="2628054"/>
            <a:ext cx="2779928" cy="400110"/>
          </a:xfrm>
          <a:prstGeom prst="rect">
            <a:avLst/>
          </a:prstGeom>
        </p:spPr>
        <p:txBody>
          <a:bodyPr wrap="none">
            <a:spAutoFit/>
          </a:bodyPr>
          <a:lstStyle/>
          <a:p>
            <a:pPr algn="ctr">
              <a:defRPr sz="2000" b="1" i="0" u="none" strike="noStrike" kern="1200" baseline="0">
                <a:solidFill>
                  <a:prstClr val="white"/>
                </a:solidFill>
                <a:latin typeface="+mn-lt"/>
                <a:ea typeface="+mn-ea"/>
                <a:cs typeface="+mn-cs"/>
              </a:defRPr>
            </a:pPr>
            <a:r>
              <a:rPr lang="en-US" b="1" dirty="0"/>
              <a:t>Spontaneous Brands </a:t>
            </a:r>
          </a:p>
        </p:txBody>
      </p:sp>
      <p:graphicFrame>
        <p:nvGraphicFramePr>
          <p:cNvPr id="8" name="Chart 7">
            <a:extLst>
              <a:ext uri="{FF2B5EF4-FFF2-40B4-BE49-F238E27FC236}">
                <a16:creationId xmlns:a16="http://schemas.microsoft.com/office/drawing/2014/main" id="{ECAF6539-B8DE-4C36-B84F-ED4AAED1FB43}"/>
              </a:ext>
            </a:extLst>
          </p:cNvPr>
          <p:cNvGraphicFramePr>
            <a:graphicFrameLocks/>
          </p:cNvGraphicFramePr>
          <p:nvPr>
            <p:extLst>
              <p:ext uri="{D42A27DB-BD31-4B8C-83A1-F6EECF244321}">
                <p14:modId xmlns:p14="http://schemas.microsoft.com/office/powerpoint/2010/main" val="3818390298"/>
              </p:ext>
            </p:extLst>
          </p:nvPr>
        </p:nvGraphicFramePr>
        <p:xfrm>
          <a:off x="6494840" y="2347784"/>
          <a:ext cx="5697160" cy="45102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85926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0BB83-61A1-4569-8743-ACC13E9874D0}"/>
              </a:ext>
            </a:extLst>
          </p:cNvPr>
          <p:cNvSpPr>
            <a:spLocks noGrp="1"/>
          </p:cNvSpPr>
          <p:nvPr>
            <p:ph type="title"/>
          </p:nvPr>
        </p:nvSpPr>
        <p:spPr/>
        <p:txBody>
          <a:bodyPr/>
          <a:lstStyle/>
          <a:p>
            <a:r>
              <a:rPr lang="en-US" dirty="0"/>
              <a:t>Total recall (Unaided) </a:t>
            </a:r>
          </a:p>
        </p:txBody>
      </p:sp>
      <p:graphicFrame>
        <p:nvGraphicFramePr>
          <p:cNvPr id="3" name="Chart 2">
            <a:extLst>
              <a:ext uri="{FF2B5EF4-FFF2-40B4-BE49-F238E27FC236}">
                <a16:creationId xmlns:a16="http://schemas.microsoft.com/office/drawing/2014/main" id="{47B8CFD9-A15D-408C-8B70-4E6CDE737A6D}"/>
              </a:ext>
            </a:extLst>
          </p:cNvPr>
          <p:cNvGraphicFramePr>
            <a:graphicFrameLocks/>
          </p:cNvGraphicFramePr>
          <p:nvPr>
            <p:extLst>
              <p:ext uri="{D42A27DB-BD31-4B8C-83A1-F6EECF244321}">
                <p14:modId xmlns:p14="http://schemas.microsoft.com/office/powerpoint/2010/main" val="3383779779"/>
              </p:ext>
            </p:extLst>
          </p:nvPr>
        </p:nvGraphicFramePr>
        <p:xfrm>
          <a:off x="810000" y="2103395"/>
          <a:ext cx="10280366" cy="4013200"/>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Rounded Corners 3">
            <a:extLst>
              <a:ext uri="{FF2B5EF4-FFF2-40B4-BE49-F238E27FC236}">
                <a16:creationId xmlns:a16="http://schemas.microsoft.com/office/drawing/2014/main" id="{9CBEFD42-8013-4B1A-9546-CF765A8CA903}"/>
              </a:ext>
            </a:extLst>
          </p:cNvPr>
          <p:cNvSpPr/>
          <p:nvPr/>
        </p:nvSpPr>
        <p:spPr>
          <a:xfrm>
            <a:off x="664492" y="6178731"/>
            <a:ext cx="10863013" cy="534143"/>
          </a:xfrm>
          <a:prstGeom prst="round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Pulse being the highest in total recall with 72% and then comes the Alpenliebe with 52% </a:t>
            </a:r>
          </a:p>
        </p:txBody>
      </p:sp>
    </p:spTree>
    <p:extLst>
      <p:ext uri="{BB962C8B-B14F-4D97-AF65-F5344CB8AC3E}">
        <p14:creationId xmlns:p14="http://schemas.microsoft.com/office/powerpoint/2010/main" val="933634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3A8B0A41-50C9-4684-8E77-90A7B8CB34EC}"/>
              </a:ext>
            </a:extLst>
          </p:cNvPr>
          <p:cNvSpPr/>
          <p:nvPr/>
        </p:nvSpPr>
        <p:spPr>
          <a:xfrm>
            <a:off x="664492" y="6116595"/>
            <a:ext cx="7847495" cy="596279"/>
          </a:xfrm>
          <a:prstGeom prst="round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According to this, respondents preferer tangy flavor as their first preference but chocolate is also preferred by 31% of respondents.</a:t>
            </a:r>
          </a:p>
        </p:txBody>
      </p:sp>
      <p:sp>
        <p:nvSpPr>
          <p:cNvPr id="4" name="Pentagon 3"/>
          <p:cNvSpPr/>
          <p:nvPr/>
        </p:nvSpPr>
        <p:spPr>
          <a:xfrm>
            <a:off x="298476" y="261225"/>
            <a:ext cx="3609462" cy="461665"/>
          </a:xfrm>
          <a:prstGeom prst="homePlate">
            <a:avLst/>
          </a:prstGeom>
          <a:solidFill>
            <a:schemeClr val="tx1">
              <a:lumMod val="75000"/>
            </a:schemeClr>
          </a:solidFill>
        </p:spPr>
        <p:txBody>
          <a:bodyPr wrap="none">
            <a:spAutoFit/>
          </a:bodyPr>
          <a:lstStyle/>
          <a:p>
            <a:pPr algn="ctr">
              <a:defRPr sz="1862" b="0" i="0" u="none" strike="noStrike" kern="1200" spc="0" baseline="0">
                <a:solidFill>
                  <a:prstClr val="white">
                    <a:lumMod val="65000"/>
                    <a:lumOff val="35000"/>
                  </a:prstClr>
                </a:solidFill>
                <a:latin typeface="+mn-lt"/>
                <a:ea typeface="+mn-ea"/>
                <a:cs typeface="+mn-cs"/>
              </a:defRPr>
            </a:pPr>
            <a:r>
              <a:rPr lang="en-US" sz="2400" dirty="0">
                <a:solidFill>
                  <a:schemeClr val="bg1"/>
                </a:solidFill>
                <a:effectLst>
                  <a:outerShdw blurRad="38100" dist="38100" dir="2700000" algn="tl">
                    <a:srgbClr val="000000">
                      <a:alpha val="43137"/>
                    </a:srgbClr>
                  </a:outerShdw>
                </a:effectLst>
              </a:rPr>
              <a:t>TOM Pallet Preference</a:t>
            </a:r>
          </a:p>
        </p:txBody>
      </p:sp>
      <p:graphicFrame>
        <p:nvGraphicFramePr>
          <p:cNvPr id="5" name="Chart 4">
            <a:extLst>
              <a:ext uri="{FF2B5EF4-FFF2-40B4-BE49-F238E27FC236}">
                <a16:creationId xmlns:a16="http://schemas.microsoft.com/office/drawing/2014/main" id="{9F28C7F7-6626-4686-9B25-A9B078C87E75}"/>
              </a:ext>
            </a:extLst>
          </p:cNvPr>
          <p:cNvGraphicFramePr>
            <a:graphicFrameLocks/>
          </p:cNvGraphicFramePr>
          <p:nvPr>
            <p:extLst>
              <p:ext uri="{D42A27DB-BD31-4B8C-83A1-F6EECF244321}">
                <p14:modId xmlns:p14="http://schemas.microsoft.com/office/powerpoint/2010/main" val="3949094454"/>
              </p:ext>
            </p:extLst>
          </p:nvPr>
        </p:nvGraphicFramePr>
        <p:xfrm>
          <a:off x="298476" y="479090"/>
          <a:ext cx="9672838" cy="5333882"/>
        </p:xfrm>
        <a:graphic>
          <a:graphicData uri="http://schemas.openxmlformats.org/drawingml/2006/chart">
            <c:chart xmlns:c="http://schemas.openxmlformats.org/drawingml/2006/chart" xmlns:r="http://schemas.openxmlformats.org/officeDocument/2006/relationships" r:id="rId2"/>
          </a:graphicData>
        </a:graphic>
      </p:graphicFrame>
      <p:sp>
        <p:nvSpPr>
          <p:cNvPr id="39940" name="AutoShape 4" descr="Image result for SWEET SPOT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9946" name="Picture 10" descr="Image result for CHOCOLATE PNG"/>
          <p:cNvPicPr>
            <a:picLocks noChangeAspect="1" noChangeArrowheads="1"/>
          </p:cNvPicPr>
          <p:nvPr/>
        </p:nvPicPr>
        <p:blipFill>
          <a:blip r:embed="rId3" cstate="print"/>
          <a:srcRect/>
          <a:stretch>
            <a:fillRect/>
          </a:stretch>
        </p:blipFill>
        <p:spPr bwMode="auto">
          <a:xfrm>
            <a:off x="8504994" y="2649069"/>
            <a:ext cx="986051" cy="820271"/>
          </a:xfrm>
          <a:prstGeom prst="rect">
            <a:avLst/>
          </a:prstGeom>
          <a:noFill/>
        </p:spPr>
      </p:pic>
      <p:sp>
        <p:nvSpPr>
          <p:cNvPr id="39948" name="AutoShape 12" descr="Image result for caramel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9950" name="AutoShape 14" descr="Image result for caramel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39952" name="Picture 16" descr="Image result for caramel png"/>
          <p:cNvPicPr>
            <a:picLocks noChangeAspect="1" noChangeArrowheads="1"/>
          </p:cNvPicPr>
          <p:nvPr/>
        </p:nvPicPr>
        <p:blipFill>
          <a:blip r:embed="rId4" cstate="print"/>
          <a:srcRect/>
          <a:stretch>
            <a:fillRect/>
          </a:stretch>
        </p:blipFill>
        <p:spPr bwMode="auto">
          <a:xfrm>
            <a:off x="10402234" y="2272553"/>
            <a:ext cx="1293158" cy="1293158"/>
          </a:xfrm>
          <a:prstGeom prst="rect">
            <a:avLst/>
          </a:prstGeom>
          <a:noFill/>
        </p:spPr>
      </p:pic>
      <p:pic>
        <p:nvPicPr>
          <p:cNvPr id="39956" name="Picture 20" descr="Image result for PLUS ICON"/>
          <p:cNvPicPr>
            <a:picLocks noChangeAspect="1" noChangeArrowheads="1"/>
          </p:cNvPicPr>
          <p:nvPr/>
        </p:nvPicPr>
        <p:blipFill>
          <a:blip r:embed="rId5" cstate="print">
            <a:clrChange>
              <a:clrFrom>
                <a:srgbClr val="FFFFFF"/>
              </a:clrFrom>
              <a:clrTo>
                <a:srgbClr val="FFFFFF">
                  <a:alpha val="0"/>
                </a:srgbClr>
              </a:clrTo>
            </a:clrChange>
            <a:lum bright="30000"/>
          </a:blip>
          <a:srcRect/>
          <a:stretch>
            <a:fillRect/>
          </a:stretch>
        </p:blipFill>
        <p:spPr bwMode="auto">
          <a:xfrm flipH="1" flipV="1">
            <a:off x="9722222" y="2776780"/>
            <a:ext cx="645459" cy="642590"/>
          </a:xfrm>
          <a:prstGeom prst="rect">
            <a:avLst/>
          </a:prstGeom>
          <a:noFill/>
        </p:spPr>
      </p:pic>
      <p:sp>
        <p:nvSpPr>
          <p:cNvPr id="17" name="Rectangle 16"/>
          <p:cNvSpPr/>
          <p:nvPr/>
        </p:nvSpPr>
        <p:spPr>
          <a:xfrm>
            <a:off x="8261150" y="3643263"/>
            <a:ext cx="1396536" cy="369332"/>
          </a:xfrm>
          <a:prstGeom prst="rect">
            <a:avLst/>
          </a:prstGeom>
        </p:spPr>
        <p:txBody>
          <a:bodyPr wrap="none">
            <a:spAutoFit/>
          </a:bodyPr>
          <a:lstStyle/>
          <a:p>
            <a:r>
              <a:rPr lang="en-US" dirty="0"/>
              <a:t>Chocolate</a:t>
            </a:r>
          </a:p>
        </p:txBody>
      </p:sp>
      <p:sp>
        <p:nvSpPr>
          <p:cNvPr id="18" name="Rectangle 17"/>
          <p:cNvSpPr/>
          <p:nvPr/>
        </p:nvSpPr>
        <p:spPr>
          <a:xfrm>
            <a:off x="10484397" y="3643263"/>
            <a:ext cx="1168910" cy="369332"/>
          </a:xfrm>
          <a:prstGeom prst="rect">
            <a:avLst/>
          </a:prstGeom>
        </p:spPr>
        <p:txBody>
          <a:bodyPr wrap="none">
            <a:spAutoFit/>
          </a:bodyPr>
          <a:lstStyle/>
          <a:p>
            <a:r>
              <a:rPr lang="en-US" dirty="0"/>
              <a:t>Caramel</a:t>
            </a:r>
          </a:p>
        </p:txBody>
      </p:sp>
      <p:sp>
        <p:nvSpPr>
          <p:cNvPr id="19" name="Rectangle 18"/>
          <p:cNvSpPr/>
          <p:nvPr/>
        </p:nvSpPr>
        <p:spPr>
          <a:xfrm>
            <a:off x="8269941" y="1680882"/>
            <a:ext cx="3590365" cy="2635624"/>
          </a:xfrm>
          <a:prstGeom prst="rect">
            <a:avLst/>
          </a:prstGeom>
          <a:noFill/>
          <a:ln w="28575">
            <a:solidFill>
              <a:srgbClr val="00C6BB"/>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700248" y="1143000"/>
            <a:ext cx="2622176" cy="9009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6" descr="Image result for SWEET PNG"/>
          <p:cNvPicPr>
            <a:picLocks noChangeAspect="1" noChangeArrowheads="1"/>
          </p:cNvPicPr>
          <p:nvPr/>
        </p:nvPicPr>
        <p:blipFill>
          <a:blip r:embed="rId6" cstate="print">
            <a:lum bright="100000"/>
          </a:blip>
          <a:srcRect t="30854" b="30040"/>
          <a:stretch>
            <a:fillRect/>
          </a:stretch>
        </p:blipFill>
        <p:spPr bwMode="auto">
          <a:xfrm>
            <a:off x="8821269" y="1101229"/>
            <a:ext cx="2341903" cy="915828"/>
          </a:xfrm>
          <a:prstGeom prst="rect">
            <a:avLst/>
          </a:prstGeom>
          <a:noFill/>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923879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D7D8C-31B0-468A-987B-F3F286119EFB}"/>
              </a:ext>
            </a:extLst>
          </p:cNvPr>
          <p:cNvSpPr>
            <a:spLocks noGrp="1"/>
          </p:cNvSpPr>
          <p:nvPr>
            <p:ph type="ctrTitle"/>
          </p:nvPr>
        </p:nvSpPr>
        <p:spPr>
          <a:xfrm>
            <a:off x="810000" y="2437802"/>
            <a:ext cx="10572000" cy="991198"/>
          </a:xfrm>
        </p:spPr>
        <p:txBody>
          <a:bodyPr/>
          <a:lstStyle/>
          <a:p>
            <a:pPr algn="ctr"/>
            <a:r>
              <a:rPr lang="en-US" dirty="0">
                <a:solidFill>
                  <a:schemeClr val="bg1"/>
                </a:solidFill>
                <a:latin typeface="Calibri" panose="020F0502020204030204" pitchFamily="34" charset="0"/>
              </a:rPr>
              <a:t>Brand Usage Funnel</a:t>
            </a:r>
            <a:endParaRPr lang="en-US" dirty="0">
              <a:solidFill>
                <a:schemeClr val="bg1"/>
              </a:solidFill>
            </a:endParaRPr>
          </a:p>
        </p:txBody>
      </p:sp>
      <p:sp>
        <p:nvSpPr>
          <p:cNvPr id="3" name="Rectangle 2">
            <a:extLst>
              <a:ext uri="{FF2B5EF4-FFF2-40B4-BE49-F238E27FC236}">
                <a16:creationId xmlns:a16="http://schemas.microsoft.com/office/drawing/2014/main" id="{62FBD89B-F57B-479B-AC70-4463435AF2B0}"/>
              </a:ext>
            </a:extLst>
          </p:cNvPr>
          <p:cNvSpPr/>
          <p:nvPr/>
        </p:nvSpPr>
        <p:spPr>
          <a:xfrm>
            <a:off x="9786551" y="6400800"/>
            <a:ext cx="2405449"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Divided in 2 parts</a:t>
            </a:r>
          </a:p>
        </p:txBody>
      </p:sp>
    </p:spTree>
    <p:extLst>
      <p:ext uri="{BB962C8B-B14F-4D97-AF65-F5344CB8AC3E}">
        <p14:creationId xmlns:p14="http://schemas.microsoft.com/office/powerpoint/2010/main" val="1332185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C0C6792-949B-4C7E-B79F-80BA50C2368C}"/>
              </a:ext>
            </a:extLst>
          </p:cNvPr>
          <p:cNvSpPr txBox="1"/>
          <p:nvPr/>
        </p:nvSpPr>
        <p:spPr>
          <a:xfrm>
            <a:off x="-3341" y="4170007"/>
            <a:ext cx="925253" cy="369332"/>
          </a:xfrm>
          <a:prstGeom prst="rect">
            <a:avLst/>
          </a:prstGeom>
          <a:solidFill>
            <a:srgbClr val="FF0000"/>
          </a:solidFill>
          <a:ln>
            <a:solidFill>
              <a:schemeClr val="bg1"/>
            </a:solidFill>
          </a:ln>
        </p:spPr>
        <p:txBody>
          <a:bodyPr wrap="none" rtlCol="0">
            <a:spAutoFit/>
          </a:bodyPr>
          <a:lstStyle/>
          <a:p>
            <a:r>
              <a:rPr lang="en-US" b="1" dirty="0">
                <a:solidFill>
                  <a:schemeClr val="bg1"/>
                </a:solidFill>
              </a:rPr>
              <a:t>Aware</a:t>
            </a:r>
          </a:p>
        </p:txBody>
      </p:sp>
      <p:sp>
        <p:nvSpPr>
          <p:cNvPr id="18" name="TextBox 17">
            <a:extLst>
              <a:ext uri="{FF2B5EF4-FFF2-40B4-BE49-F238E27FC236}">
                <a16:creationId xmlns:a16="http://schemas.microsoft.com/office/drawing/2014/main" id="{2EDFBEFC-AEF6-4A8C-8B60-13EBD4D785FF}"/>
              </a:ext>
            </a:extLst>
          </p:cNvPr>
          <p:cNvSpPr txBox="1"/>
          <p:nvPr/>
        </p:nvSpPr>
        <p:spPr>
          <a:xfrm>
            <a:off x="5946" y="1862695"/>
            <a:ext cx="1931939" cy="369332"/>
          </a:xfrm>
          <a:prstGeom prst="rect">
            <a:avLst/>
          </a:prstGeom>
          <a:solidFill>
            <a:srgbClr val="FF0000"/>
          </a:solidFill>
          <a:ln>
            <a:solidFill>
              <a:schemeClr val="bg1"/>
            </a:solidFill>
          </a:ln>
        </p:spPr>
        <p:txBody>
          <a:bodyPr wrap="none" rtlCol="0">
            <a:spAutoFit/>
          </a:bodyPr>
          <a:lstStyle/>
          <a:p>
            <a:r>
              <a:rPr lang="en-US" b="1" dirty="0">
                <a:solidFill>
                  <a:schemeClr val="bg1"/>
                </a:solidFill>
              </a:rPr>
              <a:t>Consumed L1M</a:t>
            </a:r>
          </a:p>
        </p:txBody>
      </p:sp>
      <p:sp>
        <p:nvSpPr>
          <p:cNvPr id="19" name="TextBox 18">
            <a:extLst>
              <a:ext uri="{FF2B5EF4-FFF2-40B4-BE49-F238E27FC236}">
                <a16:creationId xmlns:a16="http://schemas.microsoft.com/office/drawing/2014/main" id="{2DA65B38-09F1-40B2-9CC2-606E0B559BBF}"/>
              </a:ext>
            </a:extLst>
          </p:cNvPr>
          <p:cNvSpPr txBox="1"/>
          <p:nvPr/>
        </p:nvSpPr>
        <p:spPr>
          <a:xfrm>
            <a:off x="5946" y="3024858"/>
            <a:ext cx="1955985" cy="369332"/>
          </a:xfrm>
          <a:prstGeom prst="rect">
            <a:avLst/>
          </a:prstGeom>
          <a:solidFill>
            <a:srgbClr val="FF0000"/>
          </a:solidFill>
          <a:ln>
            <a:solidFill>
              <a:schemeClr val="bg1"/>
            </a:solidFill>
          </a:ln>
        </p:spPr>
        <p:txBody>
          <a:bodyPr wrap="none" rtlCol="0">
            <a:spAutoFit/>
          </a:bodyPr>
          <a:lstStyle/>
          <a:p>
            <a:r>
              <a:rPr lang="en-US" b="1" dirty="0">
                <a:solidFill>
                  <a:schemeClr val="bg1"/>
                </a:solidFill>
              </a:rPr>
              <a:t>Ever Consumed</a:t>
            </a:r>
          </a:p>
        </p:txBody>
      </p:sp>
      <p:sp>
        <p:nvSpPr>
          <p:cNvPr id="20" name="TextBox 19">
            <a:extLst>
              <a:ext uri="{FF2B5EF4-FFF2-40B4-BE49-F238E27FC236}">
                <a16:creationId xmlns:a16="http://schemas.microsoft.com/office/drawing/2014/main" id="{0252AB97-14CB-4571-A556-BAE3EF01249D}"/>
              </a:ext>
            </a:extLst>
          </p:cNvPr>
          <p:cNvSpPr txBox="1"/>
          <p:nvPr/>
        </p:nvSpPr>
        <p:spPr>
          <a:xfrm>
            <a:off x="-3341" y="977497"/>
            <a:ext cx="2525050" cy="369332"/>
          </a:xfrm>
          <a:prstGeom prst="rect">
            <a:avLst/>
          </a:prstGeom>
          <a:solidFill>
            <a:srgbClr val="FF0000"/>
          </a:solidFill>
          <a:ln>
            <a:solidFill>
              <a:schemeClr val="bg1"/>
            </a:solidFill>
          </a:ln>
        </p:spPr>
        <p:txBody>
          <a:bodyPr wrap="none" rtlCol="0">
            <a:spAutoFit/>
          </a:bodyPr>
          <a:lstStyle/>
          <a:p>
            <a:r>
              <a:rPr lang="en-US" b="1" dirty="0">
                <a:solidFill>
                  <a:schemeClr val="bg1"/>
                </a:solidFill>
              </a:rPr>
              <a:t>Currently Consuming</a:t>
            </a:r>
          </a:p>
        </p:txBody>
      </p:sp>
      <p:grpSp>
        <p:nvGrpSpPr>
          <p:cNvPr id="64" name="Group 63">
            <a:extLst>
              <a:ext uri="{FF2B5EF4-FFF2-40B4-BE49-F238E27FC236}">
                <a16:creationId xmlns:a16="http://schemas.microsoft.com/office/drawing/2014/main" id="{5649C2D2-2E2F-4472-90EE-8FDF2BD544DA}"/>
              </a:ext>
            </a:extLst>
          </p:cNvPr>
          <p:cNvGrpSpPr/>
          <p:nvPr/>
        </p:nvGrpSpPr>
        <p:grpSpPr>
          <a:xfrm>
            <a:off x="2214270" y="-9030"/>
            <a:ext cx="3399008" cy="5544857"/>
            <a:chOff x="1424059" y="0"/>
            <a:chExt cx="4671941" cy="6858000"/>
          </a:xfrm>
        </p:grpSpPr>
        <p:grpSp>
          <p:nvGrpSpPr>
            <p:cNvPr id="37" name="Group 36">
              <a:extLst>
                <a:ext uri="{FF2B5EF4-FFF2-40B4-BE49-F238E27FC236}">
                  <a16:creationId xmlns:a16="http://schemas.microsoft.com/office/drawing/2014/main" id="{206B753A-6BA6-44A1-B12A-CEFB27D7ABE9}"/>
                </a:ext>
              </a:extLst>
            </p:cNvPr>
            <p:cNvGrpSpPr/>
            <p:nvPr/>
          </p:nvGrpSpPr>
          <p:grpSpPr>
            <a:xfrm>
              <a:off x="1424059" y="0"/>
              <a:ext cx="4671941" cy="6858000"/>
              <a:chOff x="1424059" y="0"/>
              <a:chExt cx="4671941" cy="6858000"/>
            </a:xfrm>
          </p:grpSpPr>
          <p:sp>
            <p:nvSpPr>
              <p:cNvPr id="3" name="Freeform: Shape 2">
                <a:extLst>
                  <a:ext uri="{FF2B5EF4-FFF2-40B4-BE49-F238E27FC236}">
                    <a16:creationId xmlns:a16="http://schemas.microsoft.com/office/drawing/2014/main" id="{8E4DD8FF-876D-45AA-9A11-2DA7E3132123}"/>
                  </a:ext>
                </a:extLst>
              </p:cNvPr>
              <p:cNvSpPr/>
              <p:nvPr/>
            </p:nvSpPr>
            <p:spPr>
              <a:xfrm flipH="1">
                <a:off x="1769908" y="0"/>
                <a:ext cx="3980490" cy="6858000"/>
              </a:xfrm>
              <a:custGeom>
                <a:avLst/>
                <a:gdLst>
                  <a:gd name="connsiteX0" fmla="*/ 1995174 w 3990093"/>
                  <a:gd name="connsiteY0" fmla="*/ 0 h 7613747"/>
                  <a:gd name="connsiteX1" fmla="*/ 1372329 w 3990093"/>
                  <a:gd name="connsiteY1" fmla="*/ 882059 h 7613747"/>
                  <a:gd name="connsiteX2" fmla="*/ 1883529 w 3990093"/>
                  <a:gd name="connsiteY2" fmla="*/ 882059 h 7613747"/>
                  <a:gd name="connsiteX3" fmla="*/ 1878128 w 3990093"/>
                  <a:gd name="connsiteY3" fmla="*/ 956162 h 7613747"/>
                  <a:gd name="connsiteX4" fmla="*/ 70909 w 3990093"/>
                  <a:gd name="connsiteY4" fmla="*/ 7460846 h 7613747"/>
                  <a:gd name="connsiteX5" fmla="*/ 0 w 3990093"/>
                  <a:gd name="connsiteY5" fmla="*/ 7613747 h 7613747"/>
                  <a:gd name="connsiteX6" fmla="*/ 3990093 w 3990093"/>
                  <a:gd name="connsiteY6" fmla="*/ 7613747 h 7613747"/>
                  <a:gd name="connsiteX7" fmla="*/ 3919183 w 3990093"/>
                  <a:gd name="connsiteY7" fmla="*/ 7460846 h 7613747"/>
                  <a:gd name="connsiteX8" fmla="*/ 2111964 w 3990093"/>
                  <a:gd name="connsiteY8" fmla="*/ 956162 h 7613747"/>
                  <a:gd name="connsiteX9" fmla="*/ 2106563 w 3990093"/>
                  <a:gd name="connsiteY9" fmla="*/ 882059 h 7613747"/>
                  <a:gd name="connsiteX10" fmla="*/ 2618018 w 3990093"/>
                  <a:gd name="connsiteY10" fmla="*/ 882059 h 761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90093" h="7613747">
                    <a:moveTo>
                      <a:pt x="1995174" y="0"/>
                    </a:moveTo>
                    <a:lnTo>
                      <a:pt x="1372329" y="882059"/>
                    </a:lnTo>
                    <a:lnTo>
                      <a:pt x="1883529" y="882059"/>
                    </a:lnTo>
                    <a:lnTo>
                      <a:pt x="1878128" y="956162"/>
                    </a:lnTo>
                    <a:cubicBezTo>
                      <a:pt x="1776044" y="2108592"/>
                      <a:pt x="976289" y="5438858"/>
                      <a:pt x="70909" y="7460846"/>
                    </a:cubicBezTo>
                    <a:lnTo>
                      <a:pt x="0" y="7613747"/>
                    </a:lnTo>
                    <a:lnTo>
                      <a:pt x="3990093" y="7613747"/>
                    </a:lnTo>
                    <a:lnTo>
                      <a:pt x="3919183" y="7460846"/>
                    </a:lnTo>
                    <a:cubicBezTo>
                      <a:pt x="3013802" y="5438858"/>
                      <a:pt x="2214048" y="2108592"/>
                      <a:pt x="2111964" y="956162"/>
                    </a:cubicBezTo>
                    <a:lnTo>
                      <a:pt x="2106563" y="882059"/>
                    </a:lnTo>
                    <a:lnTo>
                      <a:pt x="2618018" y="882059"/>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D1E91A8F-E6B2-48DA-B8E0-1642E9A7ABA7}"/>
                  </a:ext>
                </a:extLst>
              </p:cNvPr>
              <p:cNvGrpSpPr/>
              <p:nvPr/>
            </p:nvGrpSpPr>
            <p:grpSpPr>
              <a:xfrm>
                <a:off x="1424059" y="4907784"/>
                <a:ext cx="4671941" cy="1254202"/>
                <a:chOff x="370701" y="4297061"/>
                <a:chExt cx="4683211" cy="1909122"/>
              </a:xfrm>
            </p:grpSpPr>
            <p:sp>
              <p:nvSpPr>
                <p:cNvPr id="15" name="Freeform: Shape 14">
                  <a:extLst>
                    <a:ext uri="{FF2B5EF4-FFF2-40B4-BE49-F238E27FC236}">
                      <a16:creationId xmlns:a16="http://schemas.microsoft.com/office/drawing/2014/main" id="{D8F693EF-A2D5-40E6-99A8-FCC1B5CE689D}"/>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2E151DC-FE65-41F2-9AD5-986BD73105FA}"/>
                    </a:ext>
                  </a:extLst>
                </p:cNvPr>
                <p:cNvSpPr/>
                <p:nvPr/>
              </p:nvSpPr>
              <p:spPr>
                <a:xfrm>
                  <a:off x="370701" y="5631592"/>
                  <a:ext cx="4683210" cy="574591"/>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C23BA0AF-4C3A-45F7-9F16-09DFCDC97D19}"/>
                  </a:ext>
                </a:extLst>
              </p:cNvPr>
              <p:cNvGrpSpPr/>
              <p:nvPr/>
            </p:nvGrpSpPr>
            <p:grpSpPr>
              <a:xfrm>
                <a:off x="2309575" y="3503429"/>
                <a:ext cx="2900907" cy="1140184"/>
                <a:chOff x="370701" y="4297061"/>
                <a:chExt cx="4683211" cy="1909122"/>
              </a:xfrm>
            </p:grpSpPr>
            <p:sp>
              <p:nvSpPr>
                <p:cNvPr id="13" name="Freeform: Shape 12">
                  <a:extLst>
                    <a:ext uri="{FF2B5EF4-FFF2-40B4-BE49-F238E27FC236}">
                      <a16:creationId xmlns:a16="http://schemas.microsoft.com/office/drawing/2014/main" id="{216F3B7B-4DC3-4AE4-B3B6-248BBA82F302}"/>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567783B-BE79-476D-A1A9-11DF3CEAF7AD}"/>
                    </a:ext>
                  </a:extLst>
                </p:cNvPr>
                <p:cNvSpPr/>
                <p:nvPr/>
              </p:nvSpPr>
              <p:spPr>
                <a:xfrm>
                  <a:off x="370701" y="5631592"/>
                  <a:ext cx="4683210" cy="574591"/>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CD6DB94B-456E-4174-B321-08D3BACB05ED}"/>
                  </a:ext>
                </a:extLst>
              </p:cNvPr>
              <p:cNvGrpSpPr/>
              <p:nvPr/>
            </p:nvGrpSpPr>
            <p:grpSpPr>
              <a:xfrm>
                <a:off x="2859410" y="2205854"/>
                <a:ext cx="1801235" cy="1036530"/>
                <a:chOff x="370701" y="4297061"/>
                <a:chExt cx="4683211" cy="1909122"/>
              </a:xfrm>
              <a:solidFill>
                <a:schemeClr val="accent6"/>
              </a:solidFill>
            </p:grpSpPr>
            <p:sp>
              <p:nvSpPr>
                <p:cNvPr id="11" name="Freeform: Shape 10">
                  <a:extLst>
                    <a:ext uri="{FF2B5EF4-FFF2-40B4-BE49-F238E27FC236}">
                      <a16:creationId xmlns:a16="http://schemas.microsoft.com/office/drawing/2014/main" id="{A0CE55B3-AA00-44A4-B7D7-9F3FF2C0B0A0}"/>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572EE88-5F69-4FC0-AB6D-6EFDCD5A1552}"/>
                    </a:ext>
                  </a:extLst>
                </p:cNvPr>
                <p:cNvSpPr/>
                <p:nvPr/>
              </p:nvSpPr>
              <p:spPr>
                <a:xfrm>
                  <a:off x="370701" y="5631592"/>
                  <a:ext cx="4683210" cy="57459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521D0B33-A183-4A1F-ACB8-61813385278A}"/>
                  </a:ext>
                </a:extLst>
              </p:cNvPr>
              <p:cNvGrpSpPr/>
              <p:nvPr/>
            </p:nvGrpSpPr>
            <p:grpSpPr>
              <a:xfrm>
                <a:off x="3200815" y="1118403"/>
                <a:ext cx="1118425" cy="778760"/>
                <a:chOff x="370701" y="4297061"/>
                <a:chExt cx="4683211" cy="1909122"/>
              </a:xfrm>
            </p:grpSpPr>
            <p:sp>
              <p:nvSpPr>
                <p:cNvPr id="9" name="Freeform: Shape 8">
                  <a:extLst>
                    <a:ext uri="{FF2B5EF4-FFF2-40B4-BE49-F238E27FC236}">
                      <a16:creationId xmlns:a16="http://schemas.microsoft.com/office/drawing/2014/main" id="{F7F50D65-DA42-4C36-ACD0-B4578AE7251B}"/>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CBA8F3B-EA70-48B9-A845-A51A18082BF0}"/>
                    </a:ext>
                  </a:extLst>
                </p:cNvPr>
                <p:cNvSpPr/>
                <p:nvPr/>
              </p:nvSpPr>
              <p:spPr>
                <a:xfrm>
                  <a:off x="370701" y="5631592"/>
                  <a:ext cx="4683210" cy="57459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Freeform: Shape 7">
                <a:extLst>
                  <a:ext uri="{FF2B5EF4-FFF2-40B4-BE49-F238E27FC236}">
                    <a16:creationId xmlns:a16="http://schemas.microsoft.com/office/drawing/2014/main" id="{01C4EA52-54A5-4F4B-B938-D9FF8F1054AE}"/>
                  </a:ext>
                </a:extLst>
              </p:cNvPr>
              <p:cNvSpPr/>
              <p:nvPr/>
            </p:nvSpPr>
            <p:spPr>
              <a:xfrm>
                <a:off x="2121162" y="1662779"/>
                <a:ext cx="3277977" cy="4499207"/>
              </a:xfrm>
              <a:custGeom>
                <a:avLst/>
                <a:gdLst>
                  <a:gd name="connsiteX0" fmla="*/ 1642821 w 3285885"/>
                  <a:gd name="connsiteY0" fmla="*/ 4575939 h 4995017"/>
                  <a:gd name="connsiteX1" fmla="*/ 3132300 w 3285885"/>
                  <a:gd name="connsiteY1" fmla="*/ 4623788 h 4995017"/>
                  <a:gd name="connsiteX2" fmla="*/ 3169561 w 3285885"/>
                  <a:gd name="connsiteY2" fmla="*/ 4626818 h 4995017"/>
                  <a:gd name="connsiteX3" fmla="*/ 3233673 w 3285885"/>
                  <a:gd name="connsiteY3" fmla="*/ 4802068 h 4995017"/>
                  <a:gd name="connsiteX4" fmla="*/ 3285885 w 3285885"/>
                  <a:gd name="connsiteY4" fmla="*/ 4934678 h 4995017"/>
                  <a:gd name="connsiteX5" fmla="*/ 3132300 w 3285885"/>
                  <a:gd name="connsiteY5" fmla="*/ 4947169 h 4995017"/>
                  <a:gd name="connsiteX6" fmla="*/ 1642821 w 3285885"/>
                  <a:gd name="connsiteY6" fmla="*/ 4995017 h 4995017"/>
                  <a:gd name="connsiteX7" fmla="*/ 153342 w 3285885"/>
                  <a:gd name="connsiteY7" fmla="*/ 4947169 h 4995017"/>
                  <a:gd name="connsiteX8" fmla="*/ 0 w 3285885"/>
                  <a:gd name="connsiteY8" fmla="*/ 4934697 h 4995017"/>
                  <a:gd name="connsiteX9" fmla="*/ 52219 w 3285885"/>
                  <a:gd name="connsiteY9" fmla="*/ 4802068 h 4995017"/>
                  <a:gd name="connsiteX10" fmla="*/ 116339 w 3285885"/>
                  <a:gd name="connsiteY10" fmla="*/ 4626797 h 4995017"/>
                  <a:gd name="connsiteX11" fmla="*/ 153342 w 3285885"/>
                  <a:gd name="connsiteY11" fmla="*/ 4623788 h 4995017"/>
                  <a:gd name="connsiteX12" fmla="*/ 1642821 w 3285885"/>
                  <a:gd name="connsiteY12" fmla="*/ 4575939 h 4995017"/>
                  <a:gd name="connsiteX13" fmla="*/ 1642819 w 3285885"/>
                  <a:gd name="connsiteY13" fmla="*/ 2928341 h 4995017"/>
                  <a:gd name="connsiteX14" fmla="*/ 2567668 w 3285885"/>
                  <a:gd name="connsiteY14" fmla="*/ 2971840 h 4995017"/>
                  <a:gd name="connsiteX15" fmla="*/ 2626389 w 3285885"/>
                  <a:gd name="connsiteY15" fmla="*/ 2978832 h 4995017"/>
                  <a:gd name="connsiteX16" fmla="*/ 2708267 w 3285885"/>
                  <a:gd name="connsiteY16" fmla="*/ 3248144 h 4995017"/>
                  <a:gd name="connsiteX17" fmla="*/ 2670919 w 3285885"/>
                  <a:gd name="connsiteY17" fmla="*/ 3253528 h 4995017"/>
                  <a:gd name="connsiteX18" fmla="*/ 1642819 w 3285885"/>
                  <a:gd name="connsiteY18" fmla="*/ 3309321 h 4995017"/>
                  <a:gd name="connsiteX19" fmla="*/ 614720 w 3285885"/>
                  <a:gd name="connsiteY19" fmla="*/ 3253528 h 4995017"/>
                  <a:gd name="connsiteX20" fmla="*/ 577615 w 3285885"/>
                  <a:gd name="connsiteY20" fmla="*/ 3248179 h 4995017"/>
                  <a:gd name="connsiteX21" fmla="*/ 659513 w 3285885"/>
                  <a:gd name="connsiteY21" fmla="*/ 2978800 h 4995017"/>
                  <a:gd name="connsiteX22" fmla="*/ 717970 w 3285885"/>
                  <a:gd name="connsiteY22" fmla="*/ 2971840 h 4995017"/>
                  <a:gd name="connsiteX23" fmla="*/ 1642819 w 3285885"/>
                  <a:gd name="connsiteY23" fmla="*/ 2928341 h 4995017"/>
                  <a:gd name="connsiteX24" fmla="*/ 1642819 w 3285885"/>
                  <a:gd name="connsiteY24" fmla="*/ 1407333 h 4995017"/>
                  <a:gd name="connsiteX25" fmla="*/ 2147578 w 3285885"/>
                  <a:gd name="connsiteY25" fmla="*/ 1436908 h 4995017"/>
                  <a:gd name="connsiteX26" fmla="*/ 2212214 w 3285885"/>
                  <a:gd name="connsiteY26" fmla="*/ 1447138 h 4995017"/>
                  <a:gd name="connsiteX27" fmla="*/ 2244887 w 3285885"/>
                  <a:gd name="connsiteY27" fmla="*/ 1581337 h 4995017"/>
                  <a:gd name="connsiteX28" fmla="*/ 2276443 w 3285885"/>
                  <a:gd name="connsiteY28" fmla="*/ 1703707 h 4995017"/>
                  <a:gd name="connsiteX29" fmla="*/ 2147578 w 3285885"/>
                  <a:gd name="connsiteY29" fmla="*/ 1724102 h 4995017"/>
                  <a:gd name="connsiteX30" fmla="*/ 1642819 w 3285885"/>
                  <a:gd name="connsiteY30" fmla="*/ 1753677 h 4995017"/>
                  <a:gd name="connsiteX31" fmla="*/ 1138061 w 3285885"/>
                  <a:gd name="connsiteY31" fmla="*/ 1724102 h 4995017"/>
                  <a:gd name="connsiteX32" fmla="*/ 1009439 w 3285885"/>
                  <a:gd name="connsiteY32" fmla="*/ 1703746 h 4995017"/>
                  <a:gd name="connsiteX33" fmla="*/ 1041006 w 3285885"/>
                  <a:gd name="connsiteY33" fmla="*/ 1581337 h 4995017"/>
                  <a:gd name="connsiteX34" fmla="*/ 1073689 w 3285885"/>
                  <a:gd name="connsiteY34" fmla="*/ 1447096 h 4995017"/>
                  <a:gd name="connsiteX35" fmla="*/ 1138061 w 3285885"/>
                  <a:gd name="connsiteY35" fmla="*/ 1436908 h 4995017"/>
                  <a:gd name="connsiteX36" fmla="*/ 1642819 w 3285885"/>
                  <a:gd name="connsiteY36" fmla="*/ 1407333 h 4995017"/>
                  <a:gd name="connsiteX37" fmla="*/ 1642819 w 3285885"/>
                  <a:gd name="connsiteY37" fmla="*/ 0 h 4995017"/>
                  <a:gd name="connsiteX38" fmla="*/ 1861015 w 3285885"/>
                  <a:gd name="connsiteY38" fmla="*/ 10225 h 4995017"/>
                  <a:gd name="connsiteX39" fmla="*/ 1896667 w 3285885"/>
                  <a:gd name="connsiteY39" fmla="*/ 14716 h 4995017"/>
                  <a:gd name="connsiteX40" fmla="*/ 1940707 w 3285885"/>
                  <a:gd name="connsiteY40" fmla="*/ 239950 h 4995017"/>
                  <a:gd name="connsiteX41" fmla="*/ 1861015 w 3285885"/>
                  <a:gd name="connsiteY41" fmla="*/ 249990 h 4995017"/>
                  <a:gd name="connsiteX42" fmla="*/ 1642819 w 3285885"/>
                  <a:gd name="connsiteY42" fmla="*/ 260214 h 4995017"/>
                  <a:gd name="connsiteX43" fmla="*/ 1424623 w 3285885"/>
                  <a:gd name="connsiteY43" fmla="*/ 249990 h 4995017"/>
                  <a:gd name="connsiteX44" fmla="*/ 1345180 w 3285885"/>
                  <a:gd name="connsiteY44" fmla="*/ 239981 h 4995017"/>
                  <a:gd name="connsiteX45" fmla="*/ 1389232 w 3285885"/>
                  <a:gd name="connsiteY45" fmla="*/ 14683 h 4995017"/>
                  <a:gd name="connsiteX46" fmla="*/ 1424623 w 3285885"/>
                  <a:gd name="connsiteY46" fmla="*/ 10225 h 4995017"/>
                  <a:gd name="connsiteX47" fmla="*/ 1642819 w 3285885"/>
                  <a:gd name="connsiteY47" fmla="*/ 0 h 499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285885" h="4995017">
                    <a:moveTo>
                      <a:pt x="1642821" y="4575939"/>
                    </a:moveTo>
                    <a:cubicBezTo>
                      <a:pt x="2208611" y="4575939"/>
                      <a:pt x="2727532" y="4593896"/>
                      <a:pt x="3132300" y="4623788"/>
                    </a:cubicBezTo>
                    <a:lnTo>
                      <a:pt x="3169561" y="4626818"/>
                    </a:lnTo>
                    <a:lnTo>
                      <a:pt x="3233673" y="4802068"/>
                    </a:lnTo>
                    <a:lnTo>
                      <a:pt x="3285885" y="4934678"/>
                    </a:lnTo>
                    <a:lnTo>
                      <a:pt x="3132300" y="4947169"/>
                    </a:lnTo>
                    <a:cubicBezTo>
                      <a:pt x="2727532" y="4977061"/>
                      <a:pt x="2208611" y="4995017"/>
                      <a:pt x="1642821" y="4995017"/>
                    </a:cubicBezTo>
                    <a:cubicBezTo>
                      <a:pt x="1077032" y="4995017"/>
                      <a:pt x="558110" y="4977061"/>
                      <a:pt x="153342" y="4947169"/>
                    </a:cubicBezTo>
                    <a:lnTo>
                      <a:pt x="0" y="4934697"/>
                    </a:lnTo>
                    <a:lnTo>
                      <a:pt x="52219" y="4802068"/>
                    </a:lnTo>
                    <a:lnTo>
                      <a:pt x="116339" y="4626797"/>
                    </a:lnTo>
                    <a:lnTo>
                      <a:pt x="153342" y="4623788"/>
                    </a:lnTo>
                    <a:cubicBezTo>
                      <a:pt x="558110" y="4593896"/>
                      <a:pt x="1077032" y="4575939"/>
                      <a:pt x="1642821" y="4575939"/>
                    </a:cubicBezTo>
                    <a:close/>
                    <a:moveTo>
                      <a:pt x="1642819" y="2928341"/>
                    </a:moveTo>
                    <a:cubicBezTo>
                      <a:pt x="1994130" y="2928341"/>
                      <a:pt x="2316339" y="2944665"/>
                      <a:pt x="2567668" y="2971840"/>
                    </a:cubicBezTo>
                    <a:lnTo>
                      <a:pt x="2626389" y="2978832"/>
                    </a:lnTo>
                    <a:lnTo>
                      <a:pt x="2708267" y="3248144"/>
                    </a:lnTo>
                    <a:lnTo>
                      <a:pt x="2670919" y="3253528"/>
                    </a:lnTo>
                    <a:cubicBezTo>
                      <a:pt x="2407805" y="3288000"/>
                      <a:pt x="2044317" y="3309321"/>
                      <a:pt x="1642819" y="3309321"/>
                    </a:cubicBezTo>
                    <a:cubicBezTo>
                      <a:pt x="1241321" y="3309321"/>
                      <a:pt x="877833" y="3288000"/>
                      <a:pt x="614720" y="3253528"/>
                    </a:cubicBezTo>
                    <a:lnTo>
                      <a:pt x="577615" y="3248179"/>
                    </a:lnTo>
                    <a:lnTo>
                      <a:pt x="659513" y="2978800"/>
                    </a:lnTo>
                    <a:lnTo>
                      <a:pt x="717970" y="2971840"/>
                    </a:lnTo>
                    <a:cubicBezTo>
                      <a:pt x="969299" y="2944665"/>
                      <a:pt x="1291508" y="2928341"/>
                      <a:pt x="1642819" y="2928341"/>
                    </a:cubicBezTo>
                    <a:close/>
                    <a:moveTo>
                      <a:pt x="1642819" y="1407333"/>
                    </a:moveTo>
                    <a:cubicBezTo>
                      <a:pt x="1829793" y="1407333"/>
                      <a:pt x="2003491" y="1418236"/>
                      <a:pt x="2147578" y="1436908"/>
                    </a:cubicBezTo>
                    <a:lnTo>
                      <a:pt x="2212214" y="1447138"/>
                    </a:lnTo>
                    <a:lnTo>
                      <a:pt x="2244887" y="1581337"/>
                    </a:lnTo>
                    <a:lnTo>
                      <a:pt x="2276443" y="1703707"/>
                    </a:lnTo>
                    <a:lnTo>
                      <a:pt x="2147578" y="1724102"/>
                    </a:lnTo>
                    <a:cubicBezTo>
                      <a:pt x="2003491" y="1742774"/>
                      <a:pt x="1829793" y="1753677"/>
                      <a:pt x="1642819" y="1753677"/>
                    </a:cubicBezTo>
                    <a:cubicBezTo>
                      <a:pt x="1455845" y="1753677"/>
                      <a:pt x="1282147" y="1742774"/>
                      <a:pt x="1138061" y="1724102"/>
                    </a:cubicBezTo>
                    <a:lnTo>
                      <a:pt x="1009439" y="1703746"/>
                    </a:lnTo>
                    <a:lnTo>
                      <a:pt x="1041006" y="1581337"/>
                    </a:lnTo>
                    <a:lnTo>
                      <a:pt x="1073689" y="1447096"/>
                    </a:lnTo>
                    <a:lnTo>
                      <a:pt x="1138061" y="1436908"/>
                    </a:lnTo>
                    <a:cubicBezTo>
                      <a:pt x="1282147" y="1418236"/>
                      <a:pt x="1455845" y="1407333"/>
                      <a:pt x="1642819" y="1407333"/>
                    </a:cubicBezTo>
                    <a:close/>
                    <a:moveTo>
                      <a:pt x="1642819" y="0"/>
                    </a:moveTo>
                    <a:cubicBezTo>
                      <a:pt x="1720217" y="0"/>
                      <a:pt x="1793951" y="3641"/>
                      <a:pt x="1861015" y="10225"/>
                    </a:cubicBezTo>
                    <a:lnTo>
                      <a:pt x="1896667" y="14716"/>
                    </a:lnTo>
                    <a:lnTo>
                      <a:pt x="1940707" y="239950"/>
                    </a:lnTo>
                    <a:lnTo>
                      <a:pt x="1861015" y="249990"/>
                    </a:lnTo>
                    <a:cubicBezTo>
                      <a:pt x="1793951" y="256573"/>
                      <a:pt x="1720217" y="260214"/>
                      <a:pt x="1642819" y="260214"/>
                    </a:cubicBezTo>
                    <a:cubicBezTo>
                      <a:pt x="1565422" y="260214"/>
                      <a:pt x="1491688" y="256573"/>
                      <a:pt x="1424623" y="249990"/>
                    </a:cubicBezTo>
                    <a:lnTo>
                      <a:pt x="1345180" y="239981"/>
                    </a:lnTo>
                    <a:lnTo>
                      <a:pt x="1389232" y="14683"/>
                    </a:lnTo>
                    <a:lnTo>
                      <a:pt x="1424623" y="10225"/>
                    </a:lnTo>
                    <a:cubicBezTo>
                      <a:pt x="1491688" y="3641"/>
                      <a:pt x="1565422" y="0"/>
                      <a:pt x="1642819" y="0"/>
                    </a:cubicBezTo>
                    <a:close/>
                  </a:path>
                </a:pathLst>
              </a:cu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90580CA5-C38F-45E6-A3E2-3D8C7428529C}"/>
                </a:ext>
              </a:extLst>
            </p:cNvPr>
            <p:cNvSpPr/>
            <p:nvPr/>
          </p:nvSpPr>
          <p:spPr>
            <a:xfrm>
              <a:off x="3371635" y="4970870"/>
              <a:ext cx="1072793" cy="681552"/>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100%</a:t>
              </a:r>
            </a:p>
          </p:txBody>
        </p:sp>
        <p:sp>
          <p:nvSpPr>
            <p:cNvPr id="40" name="Rectangle 39">
              <a:extLst>
                <a:ext uri="{FF2B5EF4-FFF2-40B4-BE49-F238E27FC236}">
                  <a16:creationId xmlns:a16="http://schemas.microsoft.com/office/drawing/2014/main" id="{B54902F9-A5CE-4DF4-947C-E1B94F7568FA}"/>
                </a:ext>
              </a:extLst>
            </p:cNvPr>
            <p:cNvSpPr/>
            <p:nvPr/>
          </p:nvSpPr>
          <p:spPr>
            <a:xfrm>
              <a:off x="3371635" y="3559942"/>
              <a:ext cx="947605" cy="681552"/>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98%</a:t>
              </a:r>
            </a:p>
          </p:txBody>
        </p:sp>
        <p:sp>
          <p:nvSpPr>
            <p:cNvPr id="41" name="Rectangle 40">
              <a:extLst>
                <a:ext uri="{FF2B5EF4-FFF2-40B4-BE49-F238E27FC236}">
                  <a16:creationId xmlns:a16="http://schemas.microsoft.com/office/drawing/2014/main" id="{57E76A17-327D-4C7A-92E2-C582DB1BBB54}"/>
                </a:ext>
              </a:extLst>
            </p:cNvPr>
            <p:cNvSpPr/>
            <p:nvPr/>
          </p:nvSpPr>
          <p:spPr>
            <a:xfrm>
              <a:off x="3371635" y="1084440"/>
              <a:ext cx="947605" cy="681552"/>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32%</a:t>
              </a:r>
            </a:p>
          </p:txBody>
        </p:sp>
        <p:sp>
          <p:nvSpPr>
            <p:cNvPr id="42" name="Rectangle 41">
              <a:extLst>
                <a:ext uri="{FF2B5EF4-FFF2-40B4-BE49-F238E27FC236}">
                  <a16:creationId xmlns:a16="http://schemas.microsoft.com/office/drawing/2014/main" id="{E04A0079-C188-4950-9C28-9A7A5B2DB8BD}"/>
                </a:ext>
              </a:extLst>
            </p:cNvPr>
            <p:cNvSpPr/>
            <p:nvPr/>
          </p:nvSpPr>
          <p:spPr>
            <a:xfrm>
              <a:off x="3371635" y="2216822"/>
              <a:ext cx="947605" cy="681552"/>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70%</a:t>
              </a:r>
            </a:p>
          </p:txBody>
        </p:sp>
        <p:sp>
          <p:nvSpPr>
            <p:cNvPr id="62" name="Rectangle 61">
              <a:extLst>
                <a:ext uri="{FF2B5EF4-FFF2-40B4-BE49-F238E27FC236}">
                  <a16:creationId xmlns:a16="http://schemas.microsoft.com/office/drawing/2014/main" id="{FC5766CA-E3CF-4238-A859-A3302DF591DC}"/>
                </a:ext>
              </a:extLst>
            </p:cNvPr>
            <p:cNvSpPr/>
            <p:nvPr/>
          </p:nvSpPr>
          <p:spPr>
            <a:xfrm>
              <a:off x="2921532" y="6169243"/>
              <a:ext cx="1674489" cy="579950"/>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Pulse</a:t>
              </a:r>
              <a:endParaRPr lang="en-US" sz="1200" b="1" dirty="0">
                <a:solidFill>
                  <a:schemeClr val="bg1"/>
                </a:solidFill>
              </a:endParaRPr>
            </a:p>
          </p:txBody>
        </p:sp>
      </p:grpSp>
      <p:grpSp>
        <p:nvGrpSpPr>
          <p:cNvPr id="65" name="Group 64">
            <a:extLst>
              <a:ext uri="{FF2B5EF4-FFF2-40B4-BE49-F238E27FC236}">
                <a16:creationId xmlns:a16="http://schemas.microsoft.com/office/drawing/2014/main" id="{A591B349-1054-494A-867D-7F7DC8FCEF31}"/>
              </a:ext>
            </a:extLst>
          </p:cNvPr>
          <p:cNvGrpSpPr/>
          <p:nvPr/>
        </p:nvGrpSpPr>
        <p:grpSpPr>
          <a:xfrm>
            <a:off x="5692368" y="-14651"/>
            <a:ext cx="3399007" cy="5544857"/>
            <a:chOff x="7396694" y="7257"/>
            <a:chExt cx="4671940" cy="6858000"/>
          </a:xfrm>
        </p:grpSpPr>
        <p:grpSp>
          <p:nvGrpSpPr>
            <p:cNvPr id="38" name="Group 37">
              <a:extLst>
                <a:ext uri="{FF2B5EF4-FFF2-40B4-BE49-F238E27FC236}">
                  <a16:creationId xmlns:a16="http://schemas.microsoft.com/office/drawing/2014/main" id="{ADE76EDA-7EF0-4064-9725-96F0DAA77FE0}"/>
                </a:ext>
              </a:extLst>
            </p:cNvPr>
            <p:cNvGrpSpPr/>
            <p:nvPr/>
          </p:nvGrpSpPr>
          <p:grpSpPr>
            <a:xfrm>
              <a:off x="7396694" y="7257"/>
              <a:ext cx="4671940" cy="6858000"/>
              <a:chOff x="7396694" y="7257"/>
              <a:chExt cx="4671940" cy="6858000"/>
            </a:xfrm>
          </p:grpSpPr>
          <p:sp>
            <p:nvSpPr>
              <p:cNvPr id="22" name="Freeform: Shape 21">
                <a:extLst>
                  <a:ext uri="{FF2B5EF4-FFF2-40B4-BE49-F238E27FC236}">
                    <a16:creationId xmlns:a16="http://schemas.microsoft.com/office/drawing/2014/main" id="{360593B2-1AE6-4FA6-B652-2896482E0C02}"/>
                  </a:ext>
                </a:extLst>
              </p:cNvPr>
              <p:cNvSpPr/>
              <p:nvPr/>
            </p:nvSpPr>
            <p:spPr>
              <a:xfrm flipH="1">
                <a:off x="7742543" y="7257"/>
                <a:ext cx="3980490" cy="6858000"/>
              </a:xfrm>
              <a:custGeom>
                <a:avLst/>
                <a:gdLst>
                  <a:gd name="connsiteX0" fmla="*/ 1995174 w 3990093"/>
                  <a:gd name="connsiteY0" fmla="*/ 0 h 7613747"/>
                  <a:gd name="connsiteX1" fmla="*/ 1372329 w 3990093"/>
                  <a:gd name="connsiteY1" fmla="*/ 882059 h 7613747"/>
                  <a:gd name="connsiteX2" fmla="*/ 1883529 w 3990093"/>
                  <a:gd name="connsiteY2" fmla="*/ 882059 h 7613747"/>
                  <a:gd name="connsiteX3" fmla="*/ 1878128 w 3990093"/>
                  <a:gd name="connsiteY3" fmla="*/ 956162 h 7613747"/>
                  <a:gd name="connsiteX4" fmla="*/ 70909 w 3990093"/>
                  <a:gd name="connsiteY4" fmla="*/ 7460846 h 7613747"/>
                  <a:gd name="connsiteX5" fmla="*/ 0 w 3990093"/>
                  <a:gd name="connsiteY5" fmla="*/ 7613747 h 7613747"/>
                  <a:gd name="connsiteX6" fmla="*/ 3990093 w 3990093"/>
                  <a:gd name="connsiteY6" fmla="*/ 7613747 h 7613747"/>
                  <a:gd name="connsiteX7" fmla="*/ 3919183 w 3990093"/>
                  <a:gd name="connsiteY7" fmla="*/ 7460846 h 7613747"/>
                  <a:gd name="connsiteX8" fmla="*/ 2111964 w 3990093"/>
                  <a:gd name="connsiteY8" fmla="*/ 956162 h 7613747"/>
                  <a:gd name="connsiteX9" fmla="*/ 2106563 w 3990093"/>
                  <a:gd name="connsiteY9" fmla="*/ 882059 h 7613747"/>
                  <a:gd name="connsiteX10" fmla="*/ 2618018 w 3990093"/>
                  <a:gd name="connsiteY10" fmla="*/ 882059 h 761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90093" h="7613747">
                    <a:moveTo>
                      <a:pt x="1995174" y="0"/>
                    </a:moveTo>
                    <a:lnTo>
                      <a:pt x="1372329" y="882059"/>
                    </a:lnTo>
                    <a:lnTo>
                      <a:pt x="1883529" y="882059"/>
                    </a:lnTo>
                    <a:lnTo>
                      <a:pt x="1878128" y="956162"/>
                    </a:lnTo>
                    <a:cubicBezTo>
                      <a:pt x="1776044" y="2108592"/>
                      <a:pt x="976289" y="5438858"/>
                      <a:pt x="70909" y="7460846"/>
                    </a:cubicBezTo>
                    <a:lnTo>
                      <a:pt x="0" y="7613747"/>
                    </a:lnTo>
                    <a:lnTo>
                      <a:pt x="3990093" y="7613747"/>
                    </a:lnTo>
                    <a:lnTo>
                      <a:pt x="3919183" y="7460846"/>
                    </a:lnTo>
                    <a:cubicBezTo>
                      <a:pt x="3013802" y="5438858"/>
                      <a:pt x="2214048" y="2108592"/>
                      <a:pt x="2111964" y="956162"/>
                    </a:cubicBezTo>
                    <a:lnTo>
                      <a:pt x="2106563" y="882059"/>
                    </a:lnTo>
                    <a:lnTo>
                      <a:pt x="2618018" y="882059"/>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CDC14887-51F6-4507-BC89-33F553B3380B}"/>
                  </a:ext>
                </a:extLst>
              </p:cNvPr>
              <p:cNvGrpSpPr/>
              <p:nvPr/>
            </p:nvGrpSpPr>
            <p:grpSpPr>
              <a:xfrm>
                <a:off x="7396694" y="4915041"/>
                <a:ext cx="4671940" cy="1254202"/>
                <a:chOff x="370701" y="4297061"/>
                <a:chExt cx="4683210" cy="1909122"/>
              </a:xfrm>
            </p:grpSpPr>
            <p:sp>
              <p:nvSpPr>
                <p:cNvPr id="34" name="Freeform: Shape 33">
                  <a:extLst>
                    <a:ext uri="{FF2B5EF4-FFF2-40B4-BE49-F238E27FC236}">
                      <a16:creationId xmlns:a16="http://schemas.microsoft.com/office/drawing/2014/main" id="{23A6FA4F-23D7-498A-B6E3-41B016089AE1}"/>
                    </a:ext>
                  </a:extLst>
                </p:cNvPr>
                <p:cNvSpPr/>
                <p:nvPr/>
              </p:nvSpPr>
              <p:spPr>
                <a:xfrm>
                  <a:off x="370701" y="4297061"/>
                  <a:ext cx="4683210" cy="1621828"/>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930BDCF-C9D5-41FF-8E38-C02D091E606F}"/>
                    </a:ext>
                  </a:extLst>
                </p:cNvPr>
                <p:cNvSpPr/>
                <p:nvPr/>
              </p:nvSpPr>
              <p:spPr>
                <a:xfrm>
                  <a:off x="370701" y="5631592"/>
                  <a:ext cx="4683210" cy="574591"/>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FB37ECB5-A5FD-43F6-978E-93CAEC524E93}"/>
                  </a:ext>
                </a:extLst>
              </p:cNvPr>
              <p:cNvGrpSpPr/>
              <p:nvPr/>
            </p:nvGrpSpPr>
            <p:grpSpPr>
              <a:xfrm>
                <a:off x="8282210" y="3510686"/>
                <a:ext cx="2900907" cy="1140184"/>
                <a:chOff x="370701" y="4297061"/>
                <a:chExt cx="4683211" cy="1909122"/>
              </a:xfrm>
            </p:grpSpPr>
            <p:sp>
              <p:nvSpPr>
                <p:cNvPr id="32" name="Freeform: Shape 31">
                  <a:extLst>
                    <a:ext uri="{FF2B5EF4-FFF2-40B4-BE49-F238E27FC236}">
                      <a16:creationId xmlns:a16="http://schemas.microsoft.com/office/drawing/2014/main" id="{DD2B488D-04A2-40D9-A49D-91FC6E086B86}"/>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FBC70FE-37F5-419B-B429-CC8F1E6AC503}"/>
                    </a:ext>
                  </a:extLst>
                </p:cNvPr>
                <p:cNvSpPr/>
                <p:nvPr/>
              </p:nvSpPr>
              <p:spPr>
                <a:xfrm>
                  <a:off x="370701" y="5631592"/>
                  <a:ext cx="4683210" cy="574591"/>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10D5893C-AA7C-4037-8BDA-C9B46C7A2F71}"/>
                  </a:ext>
                </a:extLst>
              </p:cNvPr>
              <p:cNvGrpSpPr/>
              <p:nvPr/>
            </p:nvGrpSpPr>
            <p:grpSpPr>
              <a:xfrm>
                <a:off x="8832045" y="2213111"/>
                <a:ext cx="1801235" cy="1036530"/>
                <a:chOff x="370701" y="4297061"/>
                <a:chExt cx="4683211" cy="1909122"/>
              </a:xfrm>
              <a:solidFill>
                <a:schemeClr val="accent6"/>
              </a:solidFill>
            </p:grpSpPr>
            <p:sp>
              <p:nvSpPr>
                <p:cNvPr id="30" name="Freeform: Shape 29">
                  <a:extLst>
                    <a:ext uri="{FF2B5EF4-FFF2-40B4-BE49-F238E27FC236}">
                      <a16:creationId xmlns:a16="http://schemas.microsoft.com/office/drawing/2014/main" id="{B6279C9A-D6A0-43C0-A9E5-494E7F45180F}"/>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4AC5A57-2DFB-4AEF-B220-13CE15C68E52}"/>
                    </a:ext>
                  </a:extLst>
                </p:cNvPr>
                <p:cNvSpPr/>
                <p:nvPr/>
              </p:nvSpPr>
              <p:spPr>
                <a:xfrm>
                  <a:off x="370701" y="5631592"/>
                  <a:ext cx="4683210" cy="57459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F1BE0B57-CD5F-4E39-AB6D-865F1CC5745B}"/>
                  </a:ext>
                </a:extLst>
              </p:cNvPr>
              <p:cNvGrpSpPr/>
              <p:nvPr/>
            </p:nvGrpSpPr>
            <p:grpSpPr>
              <a:xfrm>
                <a:off x="9173450" y="1125660"/>
                <a:ext cx="1118425" cy="778760"/>
                <a:chOff x="370701" y="4297061"/>
                <a:chExt cx="4683211" cy="1909122"/>
              </a:xfrm>
            </p:grpSpPr>
            <p:sp>
              <p:nvSpPr>
                <p:cNvPr id="28" name="Freeform: Shape 27">
                  <a:extLst>
                    <a:ext uri="{FF2B5EF4-FFF2-40B4-BE49-F238E27FC236}">
                      <a16:creationId xmlns:a16="http://schemas.microsoft.com/office/drawing/2014/main" id="{8FF97EF2-999F-44B9-A2E5-98E7AA1AC467}"/>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279B27D4-3910-40E1-BB38-F32CB2720D69}"/>
                    </a:ext>
                  </a:extLst>
                </p:cNvPr>
                <p:cNvSpPr/>
                <p:nvPr/>
              </p:nvSpPr>
              <p:spPr>
                <a:xfrm>
                  <a:off x="370701" y="5631592"/>
                  <a:ext cx="4683210" cy="57459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reeform: Shape 26">
                <a:extLst>
                  <a:ext uri="{FF2B5EF4-FFF2-40B4-BE49-F238E27FC236}">
                    <a16:creationId xmlns:a16="http://schemas.microsoft.com/office/drawing/2014/main" id="{1EB5EF8B-2E63-4E08-A1BD-603F97A01B94}"/>
                  </a:ext>
                </a:extLst>
              </p:cNvPr>
              <p:cNvSpPr/>
              <p:nvPr/>
            </p:nvSpPr>
            <p:spPr>
              <a:xfrm>
                <a:off x="8093797" y="1670036"/>
                <a:ext cx="3277977" cy="4499207"/>
              </a:xfrm>
              <a:custGeom>
                <a:avLst/>
                <a:gdLst>
                  <a:gd name="connsiteX0" fmla="*/ 1642821 w 3285885"/>
                  <a:gd name="connsiteY0" fmla="*/ 4575939 h 4995017"/>
                  <a:gd name="connsiteX1" fmla="*/ 3132300 w 3285885"/>
                  <a:gd name="connsiteY1" fmla="*/ 4623788 h 4995017"/>
                  <a:gd name="connsiteX2" fmla="*/ 3169561 w 3285885"/>
                  <a:gd name="connsiteY2" fmla="*/ 4626818 h 4995017"/>
                  <a:gd name="connsiteX3" fmla="*/ 3233673 w 3285885"/>
                  <a:gd name="connsiteY3" fmla="*/ 4802068 h 4995017"/>
                  <a:gd name="connsiteX4" fmla="*/ 3285885 w 3285885"/>
                  <a:gd name="connsiteY4" fmla="*/ 4934678 h 4995017"/>
                  <a:gd name="connsiteX5" fmla="*/ 3132300 w 3285885"/>
                  <a:gd name="connsiteY5" fmla="*/ 4947169 h 4995017"/>
                  <a:gd name="connsiteX6" fmla="*/ 1642821 w 3285885"/>
                  <a:gd name="connsiteY6" fmla="*/ 4995017 h 4995017"/>
                  <a:gd name="connsiteX7" fmla="*/ 153342 w 3285885"/>
                  <a:gd name="connsiteY7" fmla="*/ 4947169 h 4995017"/>
                  <a:gd name="connsiteX8" fmla="*/ 0 w 3285885"/>
                  <a:gd name="connsiteY8" fmla="*/ 4934697 h 4995017"/>
                  <a:gd name="connsiteX9" fmla="*/ 52219 w 3285885"/>
                  <a:gd name="connsiteY9" fmla="*/ 4802068 h 4995017"/>
                  <a:gd name="connsiteX10" fmla="*/ 116339 w 3285885"/>
                  <a:gd name="connsiteY10" fmla="*/ 4626797 h 4995017"/>
                  <a:gd name="connsiteX11" fmla="*/ 153342 w 3285885"/>
                  <a:gd name="connsiteY11" fmla="*/ 4623788 h 4995017"/>
                  <a:gd name="connsiteX12" fmla="*/ 1642821 w 3285885"/>
                  <a:gd name="connsiteY12" fmla="*/ 4575939 h 4995017"/>
                  <a:gd name="connsiteX13" fmla="*/ 1642819 w 3285885"/>
                  <a:gd name="connsiteY13" fmla="*/ 2928341 h 4995017"/>
                  <a:gd name="connsiteX14" fmla="*/ 2567668 w 3285885"/>
                  <a:gd name="connsiteY14" fmla="*/ 2971840 h 4995017"/>
                  <a:gd name="connsiteX15" fmla="*/ 2626389 w 3285885"/>
                  <a:gd name="connsiteY15" fmla="*/ 2978832 h 4995017"/>
                  <a:gd name="connsiteX16" fmla="*/ 2708267 w 3285885"/>
                  <a:gd name="connsiteY16" fmla="*/ 3248144 h 4995017"/>
                  <a:gd name="connsiteX17" fmla="*/ 2670919 w 3285885"/>
                  <a:gd name="connsiteY17" fmla="*/ 3253528 h 4995017"/>
                  <a:gd name="connsiteX18" fmla="*/ 1642819 w 3285885"/>
                  <a:gd name="connsiteY18" fmla="*/ 3309321 h 4995017"/>
                  <a:gd name="connsiteX19" fmla="*/ 614720 w 3285885"/>
                  <a:gd name="connsiteY19" fmla="*/ 3253528 h 4995017"/>
                  <a:gd name="connsiteX20" fmla="*/ 577615 w 3285885"/>
                  <a:gd name="connsiteY20" fmla="*/ 3248179 h 4995017"/>
                  <a:gd name="connsiteX21" fmla="*/ 659513 w 3285885"/>
                  <a:gd name="connsiteY21" fmla="*/ 2978800 h 4995017"/>
                  <a:gd name="connsiteX22" fmla="*/ 717970 w 3285885"/>
                  <a:gd name="connsiteY22" fmla="*/ 2971840 h 4995017"/>
                  <a:gd name="connsiteX23" fmla="*/ 1642819 w 3285885"/>
                  <a:gd name="connsiteY23" fmla="*/ 2928341 h 4995017"/>
                  <a:gd name="connsiteX24" fmla="*/ 1642819 w 3285885"/>
                  <a:gd name="connsiteY24" fmla="*/ 1407333 h 4995017"/>
                  <a:gd name="connsiteX25" fmla="*/ 2147578 w 3285885"/>
                  <a:gd name="connsiteY25" fmla="*/ 1436908 h 4995017"/>
                  <a:gd name="connsiteX26" fmla="*/ 2212214 w 3285885"/>
                  <a:gd name="connsiteY26" fmla="*/ 1447138 h 4995017"/>
                  <a:gd name="connsiteX27" fmla="*/ 2244887 w 3285885"/>
                  <a:gd name="connsiteY27" fmla="*/ 1581337 h 4995017"/>
                  <a:gd name="connsiteX28" fmla="*/ 2276443 w 3285885"/>
                  <a:gd name="connsiteY28" fmla="*/ 1703707 h 4995017"/>
                  <a:gd name="connsiteX29" fmla="*/ 2147578 w 3285885"/>
                  <a:gd name="connsiteY29" fmla="*/ 1724102 h 4995017"/>
                  <a:gd name="connsiteX30" fmla="*/ 1642819 w 3285885"/>
                  <a:gd name="connsiteY30" fmla="*/ 1753677 h 4995017"/>
                  <a:gd name="connsiteX31" fmla="*/ 1138061 w 3285885"/>
                  <a:gd name="connsiteY31" fmla="*/ 1724102 h 4995017"/>
                  <a:gd name="connsiteX32" fmla="*/ 1009439 w 3285885"/>
                  <a:gd name="connsiteY32" fmla="*/ 1703746 h 4995017"/>
                  <a:gd name="connsiteX33" fmla="*/ 1041006 w 3285885"/>
                  <a:gd name="connsiteY33" fmla="*/ 1581337 h 4995017"/>
                  <a:gd name="connsiteX34" fmla="*/ 1073689 w 3285885"/>
                  <a:gd name="connsiteY34" fmla="*/ 1447096 h 4995017"/>
                  <a:gd name="connsiteX35" fmla="*/ 1138061 w 3285885"/>
                  <a:gd name="connsiteY35" fmla="*/ 1436908 h 4995017"/>
                  <a:gd name="connsiteX36" fmla="*/ 1642819 w 3285885"/>
                  <a:gd name="connsiteY36" fmla="*/ 1407333 h 4995017"/>
                  <a:gd name="connsiteX37" fmla="*/ 1642819 w 3285885"/>
                  <a:gd name="connsiteY37" fmla="*/ 0 h 4995017"/>
                  <a:gd name="connsiteX38" fmla="*/ 1861015 w 3285885"/>
                  <a:gd name="connsiteY38" fmla="*/ 10225 h 4995017"/>
                  <a:gd name="connsiteX39" fmla="*/ 1896667 w 3285885"/>
                  <a:gd name="connsiteY39" fmla="*/ 14716 h 4995017"/>
                  <a:gd name="connsiteX40" fmla="*/ 1940707 w 3285885"/>
                  <a:gd name="connsiteY40" fmla="*/ 239950 h 4995017"/>
                  <a:gd name="connsiteX41" fmla="*/ 1861015 w 3285885"/>
                  <a:gd name="connsiteY41" fmla="*/ 249990 h 4995017"/>
                  <a:gd name="connsiteX42" fmla="*/ 1642819 w 3285885"/>
                  <a:gd name="connsiteY42" fmla="*/ 260214 h 4995017"/>
                  <a:gd name="connsiteX43" fmla="*/ 1424623 w 3285885"/>
                  <a:gd name="connsiteY43" fmla="*/ 249990 h 4995017"/>
                  <a:gd name="connsiteX44" fmla="*/ 1345180 w 3285885"/>
                  <a:gd name="connsiteY44" fmla="*/ 239981 h 4995017"/>
                  <a:gd name="connsiteX45" fmla="*/ 1389232 w 3285885"/>
                  <a:gd name="connsiteY45" fmla="*/ 14683 h 4995017"/>
                  <a:gd name="connsiteX46" fmla="*/ 1424623 w 3285885"/>
                  <a:gd name="connsiteY46" fmla="*/ 10225 h 4995017"/>
                  <a:gd name="connsiteX47" fmla="*/ 1642819 w 3285885"/>
                  <a:gd name="connsiteY47" fmla="*/ 0 h 499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285885" h="4995017">
                    <a:moveTo>
                      <a:pt x="1642821" y="4575939"/>
                    </a:moveTo>
                    <a:cubicBezTo>
                      <a:pt x="2208611" y="4575939"/>
                      <a:pt x="2727532" y="4593896"/>
                      <a:pt x="3132300" y="4623788"/>
                    </a:cubicBezTo>
                    <a:lnTo>
                      <a:pt x="3169561" y="4626818"/>
                    </a:lnTo>
                    <a:lnTo>
                      <a:pt x="3233673" y="4802068"/>
                    </a:lnTo>
                    <a:lnTo>
                      <a:pt x="3285885" y="4934678"/>
                    </a:lnTo>
                    <a:lnTo>
                      <a:pt x="3132300" y="4947169"/>
                    </a:lnTo>
                    <a:cubicBezTo>
                      <a:pt x="2727532" y="4977061"/>
                      <a:pt x="2208611" y="4995017"/>
                      <a:pt x="1642821" y="4995017"/>
                    </a:cubicBezTo>
                    <a:cubicBezTo>
                      <a:pt x="1077032" y="4995017"/>
                      <a:pt x="558110" y="4977061"/>
                      <a:pt x="153342" y="4947169"/>
                    </a:cubicBezTo>
                    <a:lnTo>
                      <a:pt x="0" y="4934697"/>
                    </a:lnTo>
                    <a:lnTo>
                      <a:pt x="52219" y="4802068"/>
                    </a:lnTo>
                    <a:lnTo>
                      <a:pt x="116339" y="4626797"/>
                    </a:lnTo>
                    <a:lnTo>
                      <a:pt x="153342" y="4623788"/>
                    </a:lnTo>
                    <a:cubicBezTo>
                      <a:pt x="558110" y="4593896"/>
                      <a:pt x="1077032" y="4575939"/>
                      <a:pt x="1642821" y="4575939"/>
                    </a:cubicBezTo>
                    <a:close/>
                    <a:moveTo>
                      <a:pt x="1642819" y="2928341"/>
                    </a:moveTo>
                    <a:cubicBezTo>
                      <a:pt x="1994130" y="2928341"/>
                      <a:pt x="2316339" y="2944665"/>
                      <a:pt x="2567668" y="2971840"/>
                    </a:cubicBezTo>
                    <a:lnTo>
                      <a:pt x="2626389" y="2978832"/>
                    </a:lnTo>
                    <a:lnTo>
                      <a:pt x="2708267" y="3248144"/>
                    </a:lnTo>
                    <a:lnTo>
                      <a:pt x="2670919" y="3253528"/>
                    </a:lnTo>
                    <a:cubicBezTo>
                      <a:pt x="2407805" y="3288000"/>
                      <a:pt x="2044317" y="3309321"/>
                      <a:pt x="1642819" y="3309321"/>
                    </a:cubicBezTo>
                    <a:cubicBezTo>
                      <a:pt x="1241321" y="3309321"/>
                      <a:pt x="877833" y="3288000"/>
                      <a:pt x="614720" y="3253528"/>
                    </a:cubicBezTo>
                    <a:lnTo>
                      <a:pt x="577615" y="3248179"/>
                    </a:lnTo>
                    <a:lnTo>
                      <a:pt x="659513" y="2978800"/>
                    </a:lnTo>
                    <a:lnTo>
                      <a:pt x="717970" y="2971840"/>
                    </a:lnTo>
                    <a:cubicBezTo>
                      <a:pt x="969299" y="2944665"/>
                      <a:pt x="1291508" y="2928341"/>
                      <a:pt x="1642819" y="2928341"/>
                    </a:cubicBezTo>
                    <a:close/>
                    <a:moveTo>
                      <a:pt x="1642819" y="1407333"/>
                    </a:moveTo>
                    <a:cubicBezTo>
                      <a:pt x="1829793" y="1407333"/>
                      <a:pt x="2003491" y="1418236"/>
                      <a:pt x="2147578" y="1436908"/>
                    </a:cubicBezTo>
                    <a:lnTo>
                      <a:pt x="2212214" y="1447138"/>
                    </a:lnTo>
                    <a:lnTo>
                      <a:pt x="2244887" y="1581337"/>
                    </a:lnTo>
                    <a:lnTo>
                      <a:pt x="2276443" y="1703707"/>
                    </a:lnTo>
                    <a:lnTo>
                      <a:pt x="2147578" y="1724102"/>
                    </a:lnTo>
                    <a:cubicBezTo>
                      <a:pt x="2003491" y="1742774"/>
                      <a:pt x="1829793" y="1753677"/>
                      <a:pt x="1642819" y="1753677"/>
                    </a:cubicBezTo>
                    <a:cubicBezTo>
                      <a:pt x="1455845" y="1753677"/>
                      <a:pt x="1282147" y="1742774"/>
                      <a:pt x="1138061" y="1724102"/>
                    </a:cubicBezTo>
                    <a:lnTo>
                      <a:pt x="1009439" y="1703746"/>
                    </a:lnTo>
                    <a:lnTo>
                      <a:pt x="1041006" y="1581337"/>
                    </a:lnTo>
                    <a:lnTo>
                      <a:pt x="1073689" y="1447096"/>
                    </a:lnTo>
                    <a:lnTo>
                      <a:pt x="1138061" y="1436908"/>
                    </a:lnTo>
                    <a:cubicBezTo>
                      <a:pt x="1282147" y="1418236"/>
                      <a:pt x="1455845" y="1407333"/>
                      <a:pt x="1642819" y="1407333"/>
                    </a:cubicBezTo>
                    <a:close/>
                    <a:moveTo>
                      <a:pt x="1642819" y="0"/>
                    </a:moveTo>
                    <a:cubicBezTo>
                      <a:pt x="1720217" y="0"/>
                      <a:pt x="1793951" y="3641"/>
                      <a:pt x="1861015" y="10225"/>
                    </a:cubicBezTo>
                    <a:lnTo>
                      <a:pt x="1896667" y="14716"/>
                    </a:lnTo>
                    <a:lnTo>
                      <a:pt x="1940707" y="239950"/>
                    </a:lnTo>
                    <a:lnTo>
                      <a:pt x="1861015" y="249990"/>
                    </a:lnTo>
                    <a:cubicBezTo>
                      <a:pt x="1793951" y="256573"/>
                      <a:pt x="1720217" y="260214"/>
                      <a:pt x="1642819" y="260214"/>
                    </a:cubicBezTo>
                    <a:cubicBezTo>
                      <a:pt x="1565422" y="260214"/>
                      <a:pt x="1491688" y="256573"/>
                      <a:pt x="1424623" y="249990"/>
                    </a:cubicBezTo>
                    <a:lnTo>
                      <a:pt x="1345180" y="239981"/>
                    </a:lnTo>
                    <a:lnTo>
                      <a:pt x="1389232" y="14683"/>
                    </a:lnTo>
                    <a:lnTo>
                      <a:pt x="1424623" y="10225"/>
                    </a:lnTo>
                    <a:cubicBezTo>
                      <a:pt x="1491688" y="3641"/>
                      <a:pt x="1565422" y="0"/>
                      <a:pt x="1642819" y="0"/>
                    </a:cubicBezTo>
                    <a:close/>
                  </a:path>
                </a:pathLst>
              </a:cu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D2E4EDE1-0B5F-4454-86D7-7B4FCC11492D}"/>
                </a:ext>
              </a:extLst>
            </p:cNvPr>
            <p:cNvSpPr/>
            <p:nvPr/>
          </p:nvSpPr>
          <p:spPr>
            <a:xfrm>
              <a:off x="9110908" y="4971604"/>
              <a:ext cx="1241845" cy="681552"/>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100%</a:t>
              </a:r>
            </a:p>
          </p:txBody>
        </p:sp>
        <p:sp>
          <p:nvSpPr>
            <p:cNvPr id="59" name="Rectangle 58">
              <a:extLst>
                <a:ext uri="{FF2B5EF4-FFF2-40B4-BE49-F238E27FC236}">
                  <a16:creationId xmlns:a16="http://schemas.microsoft.com/office/drawing/2014/main" id="{4F36ADCD-336D-4232-83A7-486812D938EF}"/>
                </a:ext>
              </a:extLst>
            </p:cNvPr>
            <p:cNvSpPr/>
            <p:nvPr/>
          </p:nvSpPr>
          <p:spPr>
            <a:xfrm>
              <a:off x="9391435" y="3559941"/>
              <a:ext cx="900440" cy="681552"/>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88%</a:t>
              </a:r>
            </a:p>
          </p:txBody>
        </p:sp>
        <p:sp>
          <p:nvSpPr>
            <p:cNvPr id="60" name="Rectangle 59">
              <a:extLst>
                <a:ext uri="{FF2B5EF4-FFF2-40B4-BE49-F238E27FC236}">
                  <a16:creationId xmlns:a16="http://schemas.microsoft.com/office/drawing/2014/main" id="{48571558-2B54-458A-A3B1-BF173E873EFE}"/>
                </a:ext>
              </a:extLst>
            </p:cNvPr>
            <p:cNvSpPr/>
            <p:nvPr/>
          </p:nvSpPr>
          <p:spPr>
            <a:xfrm>
              <a:off x="9391435" y="1084441"/>
              <a:ext cx="900440" cy="681552"/>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30%</a:t>
              </a:r>
            </a:p>
          </p:txBody>
        </p:sp>
        <p:sp>
          <p:nvSpPr>
            <p:cNvPr id="61" name="Rectangle 60">
              <a:extLst>
                <a:ext uri="{FF2B5EF4-FFF2-40B4-BE49-F238E27FC236}">
                  <a16:creationId xmlns:a16="http://schemas.microsoft.com/office/drawing/2014/main" id="{48B27347-9CE0-41D1-AB42-F16E1333DDDB}"/>
                </a:ext>
              </a:extLst>
            </p:cNvPr>
            <p:cNvSpPr/>
            <p:nvPr/>
          </p:nvSpPr>
          <p:spPr>
            <a:xfrm>
              <a:off x="9391435" y="2216823"/>
              <a:ext cx="900440" cy="681552"/>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50%</a:t>
              </a:r>
            </a:p>
          </p:txBody>
        </p:sp>
        <p:sp>
          <p:nvSpPr>
            <p:cNvPr id="63" name="Rectangle 62">
              <a:extLst>
                <a:ext uri="{FF2B5EF4-FFF2-40B4-BE49-F238E27FC236}">
                  <a16:creationId xmlns:a16="http://schemas.microsoft.com/office/drawing/2014/main" id="{006B64F7-891C-488B-937D-ABB1FDA94BAF}"/>
                </a:ext>
              </a:extLst>
            </p:cNvPr>
            <p:cNvSpPr/>
            <p:nvPr/>
          </p:nvSpPr>
          <p:spPr>
            <a:xfrm>
              <a:off x="8803809" y="6169243"/>
              <a:ext cx="1857706" cy="579950"/>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Alpenliebe</a:t>
              </a:r>
              <a:endParaRPr lang="en-US" sz="1200" b="1" dirty="0">
                <a:solidFill>
                  <a:schemeClr val="bg1"/>
                </a:solidFill>
              </a:endParaRPr>
            </a:p>
          </p:txBody>
        </p:sp>
      </p:grpSp>
      <p:grpSp>
        <p:nvGrpSpPr>
          <p:cNvPr id="49" name="Group 48">
            <a:extLst>
              <a:ext uri="{FF2B5EF4-FFF2-40B4-BE49-F238E27FC236}">
                <a16:creationId xmlns:a16="http://schemas.microsoft.com/office/drawing/2014/main" id="{71716720-0B97-498C-BB70-ADCF1850D6CE}"/>
              </a:ext>
            </a:extLst>
          </p:cNvPr>
          <p:cNvGrpSpPr/>
          <p:nvPr/>
        </p:nvGrpSpPr>
        <p:grpSpPr>
          <a:xfrm>
            <a:off x="9160667" y="1"/>
            <a:ext cx="2895953" cy="5530206"/>
            <a:chOff x="1424059" y="0"/>
            <a:chExt cx="4671941" cy="6858000"/>
          </a:xfrm>
        </p:grpSpPr>
        <p:grpSp>
          <p:nvGrpSpPr>
            <p:cNvPr id="50" name="Group 49">
              <a:extLst>
                <a:ext uri="{FF2B5EF4-FFF2-40B4-BE49-F238E27FC236}">
                  <a16:creationId xmlns:a16="http://schemas.microsoft.com/office/drawing/2014/main" id="{73BA2886-10A2-49CD-AE8B-BCAD7F812E91}"/>
                </a:ext>
              </a:extLst>
            </p:cNvPr>
            <p:cNvGrpSpPr/>
            <p:nvPr/>
          </p:nvGrpSpPr>
          <p:grpSpPr>
            <a:xfrm>
              <a:off x="1424059" y="0"/>
              <a:ext cx="4671941" cy="6858000"/>
              <a:chOff x="1424059" y="0"/>
              <a:chExt cx="4671941" cy="6858000"/>
            </a:xfrm>
          </p:grpSpPr>
          <p:sp>
            <p:nvSpPr>
              <p:cNvPr id="56" name="Freeform: Shape 55">
                <a:extLst>
                  <a:ext uri="{FF2B5EF4-FFF2-40B4-BE49-F238E27FC236}">
                    <a16:creationId xmlns:a16="http://schemas.microsoft.com/office/drawing/2014/main" id="{0C4AA507-E7A3-4221-95A0-049BBF2EC75C}"/>
                  </a:ext>
                </a:extLst>
              </p:cNvPr>
              <p:cNvSpPr/>
              <p:nvPr/>
            </p:nvSpPr>
            <p:spPr>
              <a:xfrm flipH="1">
                <a:off x="1769908" y="0"/>
                <a:ext cx="3980490" cy="6858000"/>
              </a:xfrm>
              <a:custGeom>
                <a:avLst/>
                <a:gdLst>
                  <a:gd name="connsiteX0" fmla="*/ 1995174 w 3990093"/>
                  <a:gd name="connsiteY0" fmla="*/ 0 h 7613747"/>
                  <a:gd name="connsiteX1" fmla="*/ 1372329 w 3990093"/>
                  <a:gd name="connsiteY1" fmla="*/ 882059 h 7613747"/>
                  <a:gd name="connsiteX2" fmla="*/ 1883529 w 3990093"/>
                  <a:gd name="connsiteY2" fmla="*/ 882059 h 7613747"/>
                  <a:gd name="connsiteX3" fmla="*/ 1878128 w 3990093"/>
                  <a:gd name="connsiteY3" fmla="*/ 956162 h 7613747"/>
                  <a:gd name="connsiteX4" fmla="*/ 70909 w 3990093"/>
                  <a:gd name="connsiteY4" fmla="*/ 7460846 h 7613747"/>
                  <a:gd name="connsiteX5" fmla="*/ 0 w 3990093"/>
                  <a:gd name="connsiteY5" fmla="*/ 7613747 h 7613747"/>
                  <a:gd name="connsiteX6" fmla="*/ 3990093 w 3990093"/>
                  <a:gd name="connsiteY6" fmla="*/ 7613747 h 7613747"/>
                  <a:gd name="connsiteX7" fmla="*/ 3919183 w 3990093"/>
                  <a:gd name="connsiteY7" fmla="*/ 7460846 h 7613747"/>
                  <a:gd name="connsiteX8" fmla="*/ 2111964 w 3990093"/>
                  <a:gd name="connsiteY8" fmla="*/ 956162 h 7613747"/>
                  <a:gd name="connsiteX9" fmla="*/ 2106563 w 3990093"/>
                  <a:gd name="connsiteY9" fmla="*/ 882059 h 7613747"/>
                  <a:gd name="connsiteX10" fmla="*/ 2618018 w 3990093"/>
                  <a:gd name="connsiteY10" fmla="*/ 882059 h 761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90093" h="7613747">
                    <a:moveTo>
                      <a:pt x="1995174" y="0"/>
                    </a:moveTo>
                    <a:lnTo>
                      <a:pt x="1372329" y="882059"/>
                    </a:lnTo>
                    <a:lnTo>
                      <a:pt x="1883529" y="882059"/>
                    </a:lnTo>
                    <a:lnTo>
                      <a:pt x="1878128" y="956162"/>
                    </a:lnTo>
                    <a:cubicBezTo>
                      <a:pt x="1776044" y="2108592"/>
                      <a:pt x="976289" y="5438858"/>
                      <a:pt x="70909" y="7460846"/>
                    </a:cubicBezTo>
                    <a:lnTo>
                      <a:pt x="0" y="7613747"/>
                    </a:lnTo>
                    <a:lnTo>
                      <a:pt x="3990093" y="7613747"/>
                    </a:lnTo>
                    <a:lnTo>
                      <a:pt x="3919183" y="7460846"/>
                    </a:lnTo>
                    <a:cubicBezTo>
                      <a:pt x="3013802" y="5438858"/>
                      <a:pt x="2214048" y="2108592"/>
                      <a:pt x="2111964" y="956162"/>
                    </a:cubicBezTo>
                    <a:lnTo>
                      <a:pt x="2106563" y="882059"/>
                    </a:lnTo>
                    <a:lnTo>
                      <a:pt x="2618018" y="882059"/>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52AF8EBC-BA5C-49CF-BB4B-55DB3C5FA264}"/>
                  </a:ext>
                </a:extLst>
              </p:cNvPr>
              <p:cNvGrpSpPr/>
              <p:nvPr/>
            </p:nvGrpSpPr>
            <p:grpSpPr>
              <a:xfrm>
                <a:off x="1424059" y="4907784"/>
                <a:ext cx="4671941" cy="1254202"/>
                <a:chOff x="370701" y="4297061"/>
                <a:chExt cx="4683211" cy="1909122"/>
              </a:xfrm>
            </p:grpSpPr>
            <p:sp>
              <p:nvSpPr>
                <p:cNvPr id="77" name="Freeform: Shape 76">
                  <a:extLst>
                    <a:ext uri="{FF2B5EF4-FFF2-40B4-BE49-F238E27FC236}">
                      <a16:creationId xmlns:a16="http://schemas.microsoft.com/office/drawing/2014/main" id="{79A7F244-4C44-478F-B5A1-0C99FCDDD7B4}"/>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41C4F7BA-A596-42F2-8C0D-80AA6EFF3726}"/>
                    </a:ext>
                  </a:extLst>
                </p:cNvPr>
                <p:cNvSpPr/>
                <p:nvPr/>
              </p:nvSpPr>
              <p:spPr>
                <a:xfrm>
                  <a:off x="370701" y="5631592"/>
                  <a:ext cx="4683210" cy="574591"/>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F57AD79D-A48B-4A46-B71C-DBB5D110D4AA}"/>
                  </a:ext>
                </a:extLst>
              </p:cNvPr>
              <p:cNvGrpSpPr/>
              <p:nvPr/>
            </p:nvGrpSpPr>
            <p:grpSpPr>
              <a:xfrm>
                <a:off x="2309575" y="3503429"/>
                <a:ext cx="2900907" cy="1140184"/>
                <a:chOff x="370701" y="4297061"/>
                <a:chExt cx="4683211" cy="1909122"/>
              </a:xfrm>
            </p:grpSpPr>
            <p:sp>
              <p:nvSpPr>
                <p:cNvPr id="75" name="Freeform: Shape 74">
                  <a:extLst>
                    <a:ext uri="{FF2B5EF4-FFF2-40B4-BE49-F238E27FC236}">
                      <a16:creationId xmlns:a16="http://schemas.microsoft.com/office/drawing/2014/main" id="{FBB74E39-0A47-44DA-B61C-14F1C398B1B6}"/>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D6A79F64-5AC1-4902-ADAA-21CC921311B3}"/>
                    </a:ext>
                  </a:extLst>
                </p:cNvPr>
                <p:cNvSpPr/>
                <p:nvPr/>
              </p:nvSpPr>
              <p:spPr>
                <a:xfrm>
                  <a:off x="370701" y="5631592"/>
                  <a:ext cx="4683210" cy="574591"/>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F7369DD6-3930-42C4-8994-A3A8ED74AB5A}"/>
                  </a:ext>
                </a:extLst>
              </p:cNvPr>
              <p:cNvGrpSpPr/>
              <p:nvPr/>
            </p:nvGrpSpPr>
            <p:grpSpPr>
              <a:xfrm>
                <a:off x="2859410" y="2205854"/>
                <a:ext cx="1801235" cy="1036530"/>
                <a:chOff x="370701" y="4297061"/>
                <a:chExt cx="4683211" cy="1909122"/>
              </a:xfrm>
              <a:solidFill>
                <a:schemeClr val="accent6"/>
              </a:solidFill>
            </p:grpSpPr>
            <p:sp>
              <p:nvSpPr>
                <p:cNvPr id="73" name="Freeform: Shape 72">
                  <a:extLst>
                    <a:ext uri="{FF2B5EF4-FFF2-40B4-BE49-F238E27FC236}">
                      <a16:creationId xmlns:a16="http://schemas.microsoft.com/office/drawing/2014/main" id="{97E86B33-1F8B-437D-9E25-F08D3A9053A7}"/>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4BF924B-37EF-48CE-95C5-9162B83B7513}"/>
                    </a:ext>
                  </a:extLst>
                </p:cNvPr>
                <p:cNvSpPr/>
                <p:nvPr/>
              </p:nvSpPr>
              <p:spPr>
                <a:xfrm>
                  <a:off x="370701" y="5631592"/>
                  <a:ext cx="4683210" cy="57459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02CA07F8-249E-487D-9502-0C7B9BBB0B37}"/>
                  </a:ext>
                </a:extLst>
              </p:cNvPr>
              <p:cNvGrpSpPr/>
              <p:nvPr/>
            </p:nvGrpSpPr>
            <p:grpSpPr>
              <a:xfrm>
                <a:off x="3200815" y="1118403"/>
                <a:ext cx="1118425" cy="778760"/>
                <a:chOff x="370701" y="4297061"/>
                <a:chExt cx="4683211" cy="1909122"/>
              </a:xfrm>
            </p:grpSpPr>
            <p:sp>
              <p:nvSpPr>
                <p:cNvPr id="71" name="Freeform: Shape 70">
                  <a:extLst>
                    <a:ext uri="{FF2B5EF4-FFF2-40B4-BE49-F238E27FC236}">
                      <a16:creationId xmlns:a16="http://schemas.microsoft.com/office/drawing/2014/main" id="{41B8D4BF-BBE1-48B4-93FF-C758FF11CDAA}"/>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3BA9DBD5-9093-44CD-A215-F4359186BCCA}"/>
                    </a:ext>
                  </a:extLst>
                </p:cNvPr>
                <p:cNvSpPr/>
                <p:nvPr/>
              </p:nvSpPr>
              <p:spPr>
                <a:xfrm>
                  <a:off x="370701" y="5631592"/>
                  <a:ext cx="4683210" cy="57459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Freeform: Shape 69">
                <a:extLst>
                  <a:ext uri="{FF2B5EF4-FFF2-40B4-BE49-F238E27FC236}">
                    <a16:creationId xmlns:a16="http://schemas.microsoft.com/office/drawing/2014/main" id="{DB684FDE-4E32-4F8E-95ED-E9797DABA958}"/>
                  </a:ext>
                </a:extLst>
              </p:cNvPr>
              <p:cNvSpPr/>
              <p:nvPr/>
            </p:nvSpPr>
            <p:spPr>
              <a:xfrm>
                <a:off x="2121162" y="1662779"/>
                <a:ext cx="3277977" cy="4499207"/>
              </a:xfrm>
              <a:custGeom>
                <a:avLst/>
                <a:gdLst>
                  <a:gd name="connsiteX0" fmla="*/ 1642821 w 3285885"/>
                  <a:gd name="connsiteY0" fmla="*/ 4575939 h 4995017"/>
                  <a:gd name="connsiteX1" fmla="*/ 3132300 w 3285885"/>
                  <a:gd name="connsiteY1" fmla="*/ 4623788 h 4995017"/>
                  <a:gd name="connsiteX2" fmla="*/ 3169561 w 3285885"/>
                  <a:gd name="connsiteY2" fmla="*/ 4626818 h 4995017"/>
                  <a:gd name="connsiteX3" fmla="*/ 3233673 w 3285885"/>
                  <a:gd name="connsiteY3" fmla="*/ 4802068 h 4995017"/>
                  <a:gd name="connsiteX4" fmla="*/ 3285885 w 3285885"/>
                  <a:gd name="connsiteY4" fmla="*/ 4934678 h 4995017"/>
                  <a:gd name="connsiteX5" fmla="*/ 3132300 w 3285885"/>
                  <a:gd name="connsiteY5" fmla="*/ 4947169 h 4995017"/>
                  <a:gd name="connsiteX6" fmla="*/ 1642821 w 3285885"/>
                  <a:gd name="connsiteY6" fmla="*/ 4995017 h 4995017"/>
                  <a:gd name="connsiteX7" fmla="*/ 153342 w 3285885"/>
                  <a:gd name="connsiteY7" fmla="*/ 4947169 h 4995017"/>
                  <a:gd name="connsiteX8" fmla="*/ 0 w 3285885"/>
                  <a:gd name="connsiteY8" fmla="*/ 4934697 h 4995017"/>
                  <a:gd name="connsiteX9" fmla="*/ 52219 w 3285885"/>
                  <a:gd name="connsiteY9" fmla="*/ 4802068 h 4995017"/>
                  <a:gd name="connsiteX10" fmla="*/ 116339 w 3285885"/>
                  <a:gd name="connsiteY10" fmla="*/ 4626797 h 4995017"/>
                  <a:gd name="connsiteX11" fmla="*/ 153342 w 3285885"/>
                  <a:gd name="connsiteY11" fmla="*/ 4623788 h 4995017"/>
                  <a:gd name="connsiteX12" fmla="*/ 1642821 w 3285885"/>
                  <a:gd name="connsiteY12" fmla="*/ 4575939 h 4995017"/>
                  <a:gd name="connsiteX13" fmla="*/ 1642819 w 3285885"/>
                  <a:gd name="connsiteY13" fmla="*/ 2928341 h 4995017"/>
                  <a:gd name="connsiteX14" fmla="*/ 2567668 w 3285885"/>
                  <a:gd name="connsiteY14" fmla="*/ 2971840 h 4995017"/>
                  <a:gd name="connsiteX15" fmla="*/ 2626389 w 3285885"/>
                  <a:gd name="connsiteY15" fmla="*/ 2978832 h 4995017"/>
                  <a:gd name="connsiteX16" fmla="*/ 2708267 w 3285885"/>
                  <a:gd name="connsiteY16" fmla="*/ 3248144 h 4995017"/>
                  <a:gd name="connsiteX17" fmla="*/ 2670919 w 3285885"/>
                  <a:gd name="connsiteY17" fmla="*/ 3253528 h 4995017"/>
                  <a:gd name="connsiteX18" fmla="*/ 1642819 w 3285885"/>
                  <a:gd name="connsiteY18" fmla="*/ 3309321 h 4995017"/>
                  <a:gd name="connsiteX19" fmla="*/ 614720 w 3285885"/>
                  <a:gd name="connsiteY19" fmla="*/ 3253528 h 4995017"/>
                  <a:gd name="connsiteX20" fmla="*/ 577615 w 3285885"/>
                  <a:gd name="connsiteY20" fmla="*/ 3248179 h 4995017"/>
                  <a:gd name="connsiteX21" fmla="*/ 659513 w 3285885"/>
                  <a:gd name="connsiteY21" fmla="*/ 2978800 h 4995017"/>
                  <a:gd name="connsiteX22" fmla="*/ 717970 w 3285885"/>
                  <a:gd name="connsiteY22" fmla="*/ 2971840 h 4995017"/>
                  <a:gd name="connsiteX23" fmla="*/ 1642819 w 3285885"/>
                  <a:gd name="connsiteY23" fmla="*/ 2928341 h 4995017"/>
                  <a:gd name="connsiteX24" fmla="*/ 1642819 w 3285885"/>
                  <a:gd name="connsiteY24" fmla="*/ 1407333 h 4995017"/>
                  <a:gd name="connsiteX25" fmla="*/ 2147578 w 3285885"/>
                  <a:gd name="connsiteY25" fmla="*/ 1436908 h 4995017"/>
                  <a:gd name="connsiteX26" fmla="*/ 2212214 w 3285885"/>
                  <a:gd name="connsiteY26" fmla="*/ 1447138 h 4995017"/>
                  <a:gd name="connsiteX27" fmla="*/ 2244887 w 3285885"/>
                  <a:gd name="connsiteY27" fmla="*/ 1581337 h 4995017"/>
                  <a:gd name="connsiteX28" fmla="*/ 2276443 w 3285885"/>
                  <a:gd name="connsiteY28" fmla="*/ 1703707 h 4995017"/>
                  <a:gd name="connsiteX29" fmla="*/ 2147578 w 3285885"/>
                  <a:gd name="connsiteY29" fmla="*/ 1724102 h 4995017"/>
                  <a:gd name="connsiteX30" fmla="*/ 1642819 w 3285885"/>
                  <a:gd name="connsiteY30" fmla="*/ 1753677 h 4995017"/>
                  <a:gd name="connsiteX31" fmla="*/ 1138061 w 3285885"/>
                  <a:gd name="connsiteY31" fmla="*/ 1724102 h 4995017"/>
                  <a:gd name="connsiteX32" fmla="*/ 1009439 w 3285885"/>
                  <a:gd name="connsiteY32" fmla="*/ 1703746 h 4995017"/>
                  <a:gd name="connsiteX33" fmla="*/ 1041006 w 3285885"/>
                  <a:gd name="connsiteY33" fmla="*/ 1581337 h 4995017"/>
                  <a:gd name="connsiteX34" fmla="*/ 1073689 w 3285885"/>
                  <a:gd name="connsiteY34" fmla="*/ 1447096 h 4995017"/>
                  <a:gd name="connsiteX35" fmla="*/ 1138061 w 3285885"/>
                  <a:gd name="connsiteY35" fmla="*/ 1436908 h 4995017"/>
                  <a:gd name="connsiteX36" fmla="*/ 1642819 w 3285885"/>
                  <a:gd name="connsiteY36" fmla="*/ 1407333 h 4995017"/>
                  <a:gd name="connsiteX37" fmla="*/ 1642819 w 3285885"/>
                  <a:gd name="connsiteY37" fmla="*/ 0 h 4995017"/>
                  <a:gd name="connsiteX38" fmla="*/ 1861015 w 3285885"/>
                  <a:gd name="connsiteY38" fmla="*/ 10225 h 4995017"/>
                  <a:gd name="connsiteX39" fmla="*/ 1896667 w 3285885"/>
                  <a:gd name="connsiteY39" fmla="*/ 14716 h 4995017"/>
                  <a:gd name="connsiteX40" fmla="*/ 1940707 w 3285885"/>
                  <a:gd name="connsiteY40" fmla="*/ 239950 h 4995017"/>
                  <a:gd name="connsiteX41" fmla="*/ 1861015 w 3285885"/>
                  <a:gd name="connsiteY41" fmla="*/ 249990 h 4995017"/>
                  <a:gd name="connsiteX42" fmla="*/ 1642819 w 3285885"/>
                  <a:gd name="connsiteY42" fmla="*/ 260214 h 4995017"/>
                  <a:gd name="connsiteX43" fmla="*/ 1424623 w 3285885"/>
                  <a:gd name="connsiteY43" fmla="*/ 249990 h 4995017"/>
                  <a:gd name="connsiteX44" fmla="*/ 1345180 w 3285885"/>
                  <a:gd name="connsiteY44" fmla="*/ 239981 h 4995017"/>
                  <a:gd name="connsiteX45" fmla="*/ 1389232 w 3285885"/>
                  <a:gd name="connsiteY45" fmla="*/ 14683 h 4995017"/>
                  <a:gd name="connsiteX46" fmla="*/ 1424623 w 3285885"/>
                  <a:gd name="connsiteY46" fmla="*/ 10225 h 4995017"/>
                  <a:gd name="connsiteX47" fmla="*/ 1642819 w 3285885"/>
                  <a:gd name="connsiteY47" fmla="*/ 0 h 499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285885" h="4995017">
                    <a:moveTo>
                      <a:pt x="1642821" y="4575939"/>
                    </a:moveTo>
                    <a:cubicBezTo>
                      <a:pt x="2208611" y="4575939"/>
                      <a:pt x="2727532" y="4593896"/>
                      <a:pt x="3132300" y="4623788"/>
                    </a:cubicBezTo>
                    <a:lnTo>
                      <a:pt x="3169561" y="4626818"/>
                    </a:lnTo>
                    <a:lnTo>
                      <a:pt x="3233673" y="4802068"/>
                    </a:lnTo>
                    <a:lnTo>
                      <a:pt x="3285885" y="4934678"/>
                    </a:lnTo>
                    <a:lnTo>
                      <a:pt x="3132300" y="4947169"/>
                    </a:lnTo>
                    <a:cubicBezTo>
                      <a:pt x="2727532" y="4977061"/>
                      <a:pt x="2208611" y="4995017"/>
                      <a:pt x="1642821" y="4995017"/>
                    </a:cubicBezTo>
                    <a:cubicBezTo>
                      <a:pt x="1077032" y="4995017"/>
                      <a:pt x="558110" y="4977061"/>
                      <a:pt x="153342" y="4947169"/>
                    </a:cubicBezTo>
                    <a:lnTo>
                      <a:pt x="0" y="4934697"/>
                    </a:lnTo>
                    <a:lnTo>
                      <a:pt x="52219" y="4802068"/>
                    </a:lnTo>
                    <a:lnTo>
                      <a:pt x="116339" y="4626797"/>
                    </a:lnTo>
                    <a:lnTo>
                      <a:pt x="153342" y="4623788"/>
                    </a:lnTo>
                    <a:cubicBezTo>
                      <a:pt x="558110" y="4593896"/>
                      <a:pt x="1077032" y="4575939"/>
                      <a:pt x="1642821" y="4575939"/>
                    </a:cubicBezTo>
                    <a:close/>
                    <a:moveTo>
                      <a:pt x="1642819" y="2928341"/>
                    </a:moveTo>
                    <a:cubicBezTo>
                      <a:pt x="1994130" y="2928341"/>
                      <a:pt x="2316339" y="2944665"/>
                      <a:pt x="2567668" y="2971840"/>
                    </a:cubicBezTo>
                    <a:lnTo>
                      <a:pt x="2626389" y="2978832"/>
                    </a:lnTo>
                    <a:lnTo>
                      <a:pt x="2708267" y="3248144"/>
                    </a:lnTo>
                    <a:lnTo>
                      <a:pt x="2670919" y="3253528"/>
                    </a:lnTo>
                    <a:cubicBezTo>
                      <a:pt x="2407805" y="3288000"/>
                      <a:pt x="2044317" y="3309321"/>
                      <a:pt x="1642819" y="3309321"/>
                    </a:cubicBezTo>
                    <a:cubicBezTo>
                      <a:pt x="1241321" y="3309321"/>
                      <a:pt x="877833" y="3288000"/>
                      <a:pt x="614720" y="3253528"/>
                    </a:cubicBezTo>
                    <a:lnTo>
                      <a:pt x="577615" y="3248179"/>
                    </a:lnTo>
                    <a:lnTo>
                      <a:pt x="659513" y="2978800"/>
                    </a:lnTo>
                    <a:lnTo>
                      <a:pt x="717970" y="2971840"/>
                    </a:lnTo>
                    <a:cubicBezTo>
                      <a:pt x="969299" y="2944665"/>
                      <a:pt x="1291508" y="2928341"/>
                      <a:pt x="1642819" y="2928341"/>
                    </a:cubicBezTo>
                    <a:close/>
                    <a:moveTo>
                      <a:pt x="1642819" y="1407333"/>
                    </a:moveTo>
                    <a:cubicBezTo>
                      <a:pt x="1829793" y="1407333"/>
                      <a:pt x="2003491" y="1418236"/>
                      <a:pt x="2147578" y="1436908"/>
                    </a:cubicBezTo>
                    <a:lnTo>
                      <a:pt x="2212214" y="1447138"/>
                    </a:lnTo>
                    <a:lnTo>
                      <a:pt x="2244887" y="1581337"/>
                    </a:lnTo>
                    <a:lnTo>
                      <a:pt x="2276443" y="1703707"/>
                    </a:lnTo>
                    <a:lnTo>
                      <a:pt x="2147578" y="1724102"/>
                    </a:lnTo>
                    <a:cubicBezTo>
                      <a:pt x="2003491" y="1742774"/>
                      <a:pt x="1829793" y="1753677"/>
                      <a:pt x="1642819" y="1753677"/>
                    </a:cubicBezTo>
                    <a:cubicBezTo>
                      <a:pt x="1455845" y="1753677"/>
                      <a:pt x="1282147" y="1742774"/>
                      <a:pt x="1138061" y="1724102"/>
                    </a:cubicBezTo>
                    <a:lnTo>
                      <a:pt x="1009439" y="1703746"/>
                    </a:lnTo>
                    <a:lnTo>
                      <a:pt x="1041006" y="1581337"/>
                    </a:lnTo>
                    <a:lnTo>
                      <a:pt x="1073689" y="1447096"/>
                    </a:lnTo>
                    <a:lnTo>
                      <a:pt x="1138061" y="1436908"/>
                    </a:lnTo>
                    <a:cubicBezTo>
                      <a:pt x="1282147" y="1418236"/>
                      <a:pt x="1455845" y="1407333"/>
                      <a:pt x="1642819" y="1407333"/>
                    </a:cubicBezTo>
                    <a:close/>
                    <a:moveTo>
                      <a:pt x="1642819" y="0"/>
                    </a:moveTo>
                    <a:cubicBezTo>
                      <a:pt x="1720217" y="0"/>
                      <a:pt x="1793951" y="3641"/>
                      <a:pt x="1861015" y="10225"/>
                    </a:cubicBezTo>
                    <a:lnTo>
                      <a:pt x="1896667" y="14716"/>
                    </a:lnTo>
                    <a:lnTo>
                      <a:pt x="1940707" y="239950"/>
                    </a:lnTo>
                    <a:lnTo>
                      <a:pt x="1861015" y="249990"/>
                    </a:lnTo>
                    <a:cubicBezTo>
                      <a:pt x="1793951" y="256573"/>
                      <a:pt x="1720217" y="260214"/>
                      <a:pt x="1642819" y="260214"/>
                    </a:cubicBezTo>
                    <a:cubicBezTo>
                      <a:pt x="1565422" y="260214"/>
                      <a:pt x="1491688" y="256573"/>
                      <a:pt x="1424623" y="249990"/>
                    </a:cubicBezTo>
                    <a:lnTo>
                      <a:pt x="1345180" y="239981"/>
                    </a:lnTo>
                    <a:lnTo>
                      <a:pt x="1389232" y="14683"/>
                    </a:lnTo>
                    <a:lnTo>
                      <a:pt x="1424623" y="10225"/>
                    </a:lnTo>
                    <a:cubicBezTo>
                      <a:pt x="1491688" y="3641"/>
                      <a:pt x="1565422" y="0"/>
                      <a:pt x="1642819" y="0"/>
                    </a:cubicBezTo>
                    <a:close/>
                  </a:path>
                </a:pathLst>
              </a:cu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6A0602F1-BCE7-4EA0-9179-2ABA67E40F6F}"/>
                </a:ext>
              </a:extLst>
            </p:cNvPr>
            <p:cNvSpPr/>
            <p:nvPr/>
          </p:nvSpPr>
          <p:spPr>
            <a:xfrm>
              <a:off x="3115326" y="4949223"/>
              <a:ext cx="1286510" cy="681552"/>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100%</a:t>
              </a:r>
            </a:p>
          </p:txBody>
        </p:sp>
        <p:sp>
          <p:nvSpPr>
            <p:cNvPr id="52" name="Rectangle 51">
              <a:extLst>
                <a:ext uri="{FF2B5EF4-FFF2-40B4-BE49-F238E27FC236}">
                  <a16:creationId xmlns:a16="http://schemas.microsoft.com/office/drawing/2014/main" id="{15E5AE45-E20F-4D47-AB42-68101880C289}"/>
                </a:ext>
              </a:extLst>
            </p:cNvPr>
            <p:cNvSpPr/>
            <p:nvPr/>
          </p:nvSpPr>
          <p:spPr>
            <a:xfrm>
              <a:off x="3197925" y="3559670"/>
              <a:ext cx="1100537" cy="681552"/>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82%</a:t>
              </a:r>
            </a:p>
          </p:txBody>
        </p:sp>
        <p:sp>
          <p:nvSpPr>
            <p:cNvPr id="53" name="Rectangle 52">
              <a:extLst>
                <a:ext uri="{FF2B5EF4-FFF2-40B4-BE49-F238E27FC236}">
                  <a16:creationId xmlns:a16="http://schemas.microsoft.com/office/drawing/2014/main" id="{39FCCCE5-5399-46D5-A9AB-2FB91BB8BECC}"/>
                </a:ext>
              </a:extLst>
            </p:cNvPr>
            <p:cNvSpPr/>
            <p:nvPr/>
          </p:nvSpPr>
          <p:spPr>
            <a:xfrm>
              <a:off x="3200814" y="1087799"/>
              <a:ext cx="1118425" cy="681552"/>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18%</a:t>
              </a:r>
            </a:p>
          </p:txBody>
        </p:sp>
        <p:sp>
          <p:nvSpPr>
            <p:cNvPr id="54" name="Rectangle 53">
              <a:extLst>
                <a:ext uri="{FF2B5EF4-FFF2-40B4-BE49-F238E27FC236}">
                  <a16:creationId xmlns:a16="http://schemas.microsoft.com/office/drawing/2014/main" id="{820325F7-1182-40F3-BF32-996ED5830836}"/>
                </a:ext>
              </a:extLst>
            </p:cNvPr>
            <p:cNvSpPr/>
            <p:nvPr/>
          </p:nvSpPr>
          <p:spPr>
            <a:xfrm>
              <a:off x="3197925" y="2217322"/>
              <a:ext cx="1121315" cy="681552"/>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32%</a:t>
              </a:r>
            </a:p>
          </p:txBody>
        </p:sp>
        <p:sp>
          <p:nvSpPr>
            <p:cNvPr id="55" name="Rectangle 54">
              <a:extLst>
                <a:ext uri="{FF2B5EF4-FFF2-40B4-BE49-F238E27FC236}">
                  <a16:creationId xmlns:a16="http://schemas.microsoft.com/office/drawing/2014/main" id="{0E0A6347-F1BC-41AD-B3E1-95ABF057BC54}"/>
                </a:ext>
              </a:extLst>
            </p:cNvPr>
            <p:cNvSpPr/>
            <p:nvPr/>
          </p:nvSpPr>
          <p:spPr>
            <a:xfrm>
              <a:off x="2194126" y="6159029"/>
              <a:ext cx="3129301" cy="579950"/>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Parle Kaccha Aam</a:t>
              </a:r>
              <a:endParaRPr lang="en-US" sz="1100" b="1" dirty="0">
                <a:solidFill>
                  <a:schemeClr val="bg1"/>
                </a:solidFill>
              </a:endParaRPr>
            </a:p>
          </p:txBody>
        </p:sp>
      </p:grpSp>
      <p:sp>
        <p:nvSpPr>
          <p:cNvPr id="79" name="Rectangle: Rounded Corners 78">
            <a:extLst>
              <a:ext uri="{FF2B5EF4-FFF2-40B4-BE49-F238E27FC236}">
                <a16:creationId xmlns:a16="http://schemas.microsoft.com/office/drawing/2014/main" id="{7D7CA44A-FDFA-4403-9459-85D0E29DE364}"/>
              </a:ext>
            </a:extLst>
          </p:cNvPr>
          <p:cNvSpPr/>
          <p:nvPr/>
        </p:nvSpPr>
        <p:spPr>
          <a:xfrm>
            <a:off x="313510" y="5880165"/>
            <a:ext cx="11430000" cy="832710"/>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According to this, respondents are aware of  all three candies. The Pulse candy has more currently consuming respondents which is 32% as compare to both the candies which is Alpenliebe and Parle Kaccha Aam</a:t>
            </a:r>
          </a:p>
        </p:txBody>
      </p:sp>
      <p:sp>
        <p:nvSpPr>
          <p:cNvPr id="2" name="Rectangle 1">
            <a:extLst>
              <a:ext uri="{FF2B5EF4-FFF2-40B4-BE49-F238E27FC236}">
                <a16:creationId xmlns:a16="http://schemas.microsoft.com/office/drawing/2014/main" id="{C9A4AC4D-A877-4A79-ADFB-151A47961F73}"/>
              </a:ext>
            </a:extLst>
          </p:cNvPr>
          <p:cNvSpPr/>
          <p:nvPr/>
        </p:nvSpPr>
        <p:spPr>
          <a:xfrm>
            <a:off x="-3342" y="13063"/>
            <a:ext cx="2315467"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Funnel : Part 1 of 2</a:t>
            </a:r>
          </a:p>
        </p:txBody>
      </p:sp>
    </p:spTree>
    <p:extLst>
      <p:ext uri="{BB962C8B-B14F-4D97-AF65-F5344CB8AC3E}">
        <p14:creationId xmlns:p14="http://schemas.microsoft.com/office/powerpoint/2010/main" val="220665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DC0C6792-949B-4C7E-B79F-80BA50C2368C}"/>
              </a:ext>
            </a:extLst>
          </p:cNvPr>
          <p:cNvSpPr txBox="1"/>
          <p:nvPr/>
        </p:nvSpPr>
        <p:spPr>
          <a:xfrm>
            <a:off x="0" y="4168465"/>
            <a:ext cx="925253" cy="369332"/>
          </a:xfrm>
          <a:prstGeom prst="rect">
            <a:avLst/>
          </a:prstGeom>
          <a:solidFill>
            <a:srgbClr val="FF0000"/>
          </a:solidFill>
          <a:ln>
            <a:solidFill>
              <a:schemeClr val="bg1"/>
            </a:solidFill>
          </a:ln>
        </p:spPr>
        <p:txBody>
          <a:bodyPr wrap="none" rtlCol="0">
            <a:spAutoFit/>
          </a:bodyPr>
          <a:lstStyle/>
          <a:p>
            <a:r>
              <a:rPr lang="en-US" b="1" dirty="0">
                <a:solidFill>
                  <a:schemeClr val="bg1"/>
                </a:solidFill>
              </a:rPr>
              <a:t>Aware</a:t>
            </a:r>
          </a:p>
        </p:txBody>
      </p:sp>
      <p:sp>
        <p:nvSpPr>
          <p:cNvPr id="18" name="TextBox 17">
            <a:extLst>
              <a:ext uri="{FF2B5EF4-FFF2-40B4-BE49-F238E27FC236}">
                <a16:creationId xmlns:a16="http://schemas.microsoft.com/office/drawing/2014/main" id="{2EDFBEFC-AEF6-4A8C-8B60-13EBD4D785FF}"/>
              </a:ext>
            </a:extLst>
          </p:cNvPr>
          <p:cNvSpPr txBox="1"/>
          <p:nvPr/>
        </p:nvSpPr>
        <p:spPr>
          <a:xfrm>
            <a:off x="69" y="1960192"/>
            <a:ext cx="1931939" cy="369332"/>
          </a:xfrm>
          <a:prstGeom prst="rect">
            <a:avLst/>
          </a:prstGeom>
          <a:solidFill>
            <a:srgbClr val="FF0000"/>
          </a:solidFill>
          <a:ln>
            <a:solidFill>
              <a:schemeClr val="bg1"/>
            </a:solidFill>
          </a:ln>
        </p:spPr>
        <p:txBody>
          <a:bodyPr wrap="none" rtlCol="0">
            <a:spAutoFit/>
          </a:bodyPr>
          <a:lstStyle/>
          <a:p>
            <a:r>
              <a:rPr lang="en-US" b="1" dirty="0">
                <a:solidFill>
                  <a:schemeClr val="bg1"/>
                </a:solidFill>
              </a:rPr>
              <a:t>Consumed L1M</a:t>
            </a:r>
          </a:p>
        </p:txBody>
      </p:sp>
      <p:sp>
        <p:nvSpPr>
          <p:cNvPr id="19" name="TextBox 18">
            <a:extLst>
              <a:ext uri="{FF2B5EF4-FFF2-40B4-BE49-F238E27FC236}">
                <a16:creationId xmlns:a16="http://schemas.microsoft.com/office/drawing/2014/main" id="{2DA65B38-09F1-40B2-9CC2-606E0B559BBF}"/>
              </a:ext>
            </a:extLst>
          </p:cNvPr>
          <p:cNvSpPr txBox="1"/>
          <p:nvPr/>
        </p:nvSpPr>
        <p:spPr>
          <a:xfrm>
            <a:off x="0" y="3078981"/>
            <a:ext cx="1955985" cy="369332"/>
          </a:xfrm>
          <a:prstGeom prst="rect">
            <a:avLst/>
          </a:prstGeom>
          <a:solidFill>
            <a:srgbClr val="FF0000"/>
          </a:solidFill>
          <a:ln>
            <a:solidFill>
              <a:schemeClr val="bg1"/>
            </a:solidFill>
          </a:ln>
        </p:spPr>
        <p:txBody>
          <a:bodyPr wrap="none" rtlCol="0">
            <a:spAutoFit/>
          </a:bodyPr>
          <a:lstStyle/>
          <a:p>
            <a:r>
              <a:rPr lang="en-US" b="1" dirty="0">
                <a:solidFill>
                  <a:schemeClr val="bg1"/>
                </a:solidFill>
              </a:rPr>
              <a:t>Ever Consumed</a:t>
            </a:r>
          </a:p>
        </p:txBody>
      </p:sp>
      <p:sp>
        <p:nvSpPr>
          <p:cNvPr id="20" name="TextBox 19">
            <a:extLst>
              <a:ext uri="{FF2B5EF4-FFF2-40B4-BE49-F238E27FC236}">
                <a16:creationId xmlns:a16="http://schemas.microsoft.com/office/drawing/2014/main" id="{0252AB97-14CB-4571-A556-BAE3EF01249D}"/>
              </a:ext>
            </a:extLst>
          </p:cNvPr>
          <p:cNvSpPr txBox="1"/>
          <p:nvPr/>
        </p:nvSpPr>
        <p:spPr>
          <a:xfrm>
            <a:off x="0" y="1008676"/>
            <a:ext cx="2525050" cy="369332"/>
          </a:xfrm>
          <a:prstGeom prst="rect">
            <a:avLst/>
          </a:prstGeom>
          <a:solidFill>
            <a:srgbClr val="FF0000"/>
          </a:solidFill>
          <a:ln>
            <a:solidFill>
              <a:schemeClr val="bg1"/>
            </a:solidFill>
          </a:ln>
        </p:spPr>
        <p:txBody>
          <a:bodyPr wrap="none" rtlCol="0">
            <a:spAutoFit/>
          </a:bodyPr>
          <a:lstStyle/>
          <a:p>
            <a:r>
              <a:rPr lang="en-US" b="1" dirty="0">
                <a:solidFill>
                  <a:schemeClr val="bg1"/>
                </a:solidFill>
              </a:rPr>
              <a:t>Currently Consuming</a:t>
            </a:r>
          </a:p>
        </p:txBody>
      </p:sp>
      <p:grpSp>
        <p:nvGrpSpPr>
          <p:cNvPr id="21" name="Group 20">
            <a:extLst>
              <a:ext uri="{FF2B5EF4-FFF2-40B4-BE49-F238E27FC236}">
                <a16:creationId xmlns:a16="http://schemas.microsoft.com/office/drawing/2014/main" id="{2828F9F7-68C6-44F8-820D-5BA09FDA41E1}"/>
              </a:ext>
            </a:extLst>
          </p:cNvPr>
          <p:cNvGrpSpPr/>
          <p:nvPr/>
        </p:nvGrpSpPr>
        <p:grpSpPr>
          <a:xfrm>
            <a:off x="5687303" y="-9030"/>
            <a:ext cx="3451584" cy="5538857"/>
            <a:chOff x="7396694" y="7257"/>
            <a:chExt cx="4671941" cy="6858000"/>
          </a:xfrm>
        </p:grpSpPr>
        <p:grpSp>
          <p:nvGrpSpPr>
            <p:cNvPr id="38" name="Group 37">
              <a:extLst>
                <a:ext uri="{FF2B5EF4-FFF2-40B4-BE49-F238E27FC236}">
                  <a16:creationId xmlns:a16="http://schemas.microsoft.com/office/drawing/2014/main" id="{ADE76EDA-7EF0-4064-9725-96F0DAA77FE0}"/>
                </a:ext>
              </a:extLst>
            </p:cNvPr>
            <p:cNvGrpSpPr/>
            <p:nvPr/>
          </p:nvGrpSpPr>
          <p:grpSpPr>
            <a:xfrm>
              <a:off x="7396694" y="7257"/>
              <a:ext cx="4671941" cy="6858000"/>
              <a:chOff x="7396694" y="7257"/>
              <a:chExt cx="4671941" cy="6858000"/>
            </a:xfrm>
          </p:grpSpPr>
          <p:sp>
            <p:nvSpPr>
              <p:cNvPr id="22" name="Freeform: Shape 21">
                <a:extLst>
                  <a:ext uri="{FF2B5EF4-FFF2-40B4-BE49-F238E27FC236}">
                    <a16:creationId xmlns:a16="http://schemas.microsoft.com/office/drawing/2014/main" id="{360593B2-1AE6-4FA6-B652-2896482E0C02}"/>
                  </a:ext>
                </a:extLst>
              </p:cNvPr>
              <p:cNvSpPr/>
              <p:nvPr/>
            </p:nvSpPr>
            <p:spPr>
              <a:xfrm flipH="1">
                <a:off x="7742543" y="7257"/>
                <a:ext cx="3980490" cy="6858000"/>
              </a:xfrm>
              <a:custGeom>
                <a:avLst/>
                <a:gdLst>
                  <a:gd name="connsiteX0" fmla="*/ 1995174 w 3990093"/>
                  <a:gd name="connsiteY0" fmla="*/ 0 h 7613747"/>
                  <a:gd name="connsiteX1" fmla="*/ 1372329 w 3990093"/>
                  <a:gd name="connsiteY1" fmla="*/ 882059 h 7613747"/>
                  <a:gd name="connsiteX2" fmla="*/ 1883529 w 3990093"/>
                  <a:gd name="connsiteY2" fmla="*/ 882059 h 7613747"/>
                  <a:gd name="connsiteX3" fmla="*/ 1878128 w 3990093"/>
                  <a:gd name="connsiteY3" fmla="*/ 956162 h 7613747"/>
                  <a:gd name="connsiteX4" fmla="*/ 70909 w 3990093"/>
                  <a:gd name="connsiteY4" fmla="*/ 7460846 h 7613747"/>
                  <a:gd name="connsiteX5" fmla="*/ 0 w 3990093"/>
                  <a:gd name="connsiteY5" fmla="*/ 7613747 h 7613747"/>
                  <a:gd name="connsiteX6" fmla="*/ 3990093 w 3990093"/>
                  <a:gd name="connsiteY6" fmla="*/ 7613747 h 7613747"/>
                  <a:gd name="connsiteX7" fmla="*/ 3919183 w 3990093"/>
                  <a:gd name="connsiteY7" fmla="*/ 7460846 h 7613747"/>
                  <a:gd name="connsiteX8" fmla="*/ 2111964 w 3990093"/>
                  <a:gd name="connsiteY8" fmla="*/ 956162 h 7613747"/>
                  <a:gd name="connsiteX9" fmla="*/ 2106563 w 3990093"/>
                  <a:gd name="connsiteY9" fmla="*/ 882059 h 7613747"/>
                  <a:gd name="connsiteX10" fmla="*/ 2618018 w 3990093"/>
                  <a:gd name="connsiteY10" fmla="*/ 882059 h 761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90093" h="7613747">
                    <a:moveTo>
                      <a:pt x="1995174" y="0"/>
                    </a:moveTo>
                    <a:lnTo>
                      <a:pt x="1372329" y="882059"/>
                    </a:lnTo>
                    <a:lnTo>
                      <a:pt x="1883529" y="882059"/>
                    </a:lnTo>
                    <a:lnTo>
                      <a:pt x="1878128" y="956162"/>
                    </a:lnTo>
                    <a:cubicBezTo>
                      <a:pt x="1776044" y="2108592"/>
                      <a:pt x="976289" y="5438858"/>
                      <a:pt x="70909" y="7460846"/>
                    </a:cubicBezTo>
                    <a:lnTo>
                      <a:pt x="0" y="7613747"/>
                    </a:lnTo>
                    <a:lnTo>
                      <a:pt x="3990093" y="7613747"/>
                    </a:lnTo>
                    <a:lnTo>
                      <a:pt x="3919183" y="7460846"/>
                    </a:lnTo>
                    <a:cubicBezTo>
                      <a:pt x="3013802" y="5438858"/>
                      <a:pt x="2214048" y="2108592"/>
                      <a:pt x="2111964" y="956162"/>
                    </a:cubicBezTo>
                    <a:lnTo>
                      <a:pt x="2106563" y="882059"/>
                    </a:lnTo>
                    <a:lnTo>
                      <a:pt x="2618018" y="882059"/>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CDC14887-51F6-4507-BC89-33F553B3380B}"/>
                  </a:ext>
                </a:extLst>
              </p:cNvPr>
              <p:cNvGrpSpPr/>
              <p:nvPr/>
            </p:nvGrpSpPr>
            <p:grpSpPr>
              <a:xfrm>
                <a:off x="7396694" y="4915041"/>
                <a:ext cx="4671941" cy="1254202"/>
                <a:chOff x="370701" y="4297061"/>
                <a:chExt cx="4683211" cy="1909122"/>
              </a:xfrm>
            </p:grpSpPr>
            <p:sp>
              <p:nvSpPr>
                <p:cNvPr id="34" name="Freeform: Shape 33">
                  <a:extLst>
                    <a:ext uri="{FF2B5EF4-FFF2-40B4-BE49-F238E27FC236}">
                      <a16:creationId xmlns:a16="http://schemas.microsoft.com/office/drawing/2014/main" id="{23A6FA4F-23D7-498A-B6E3-41B016089AE1}"/>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930BDCF-C9D5-41FF-8E38-C02D091E606F}"/>
                    </a:ext>
                  </a:extLst>
                </p:cNvPr>
                <p:cNvSpPr/>
                <p:nvPr/>
              </p:nvSpPr>
              <p:spPr>
                <a:xfrm>
                  <a:off x="370701" y="5631592"/>
                  <a:ext cx="4683210" cy="574591"/>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FB37ECB5-A5FD-43F6-978E-93CAEC524E93}"/>
                  </a:ext>
                </a:extLst>
              </p:cNvPr>
              <p:cNvGrpSpPr/>
              <p:nvPr/>
            </p:nvGrpSpPr>
            <p:grpSpPr>
              <a:xfrm>
                <a:off x="8282210" y="3510686"/>
                <a:ext cx="2900907" cy="1140184"/>
                <a:chOff x="370701" y="4297061"/>
                <a:chExt cx="4683211" cy="1909122"/>
              </a:xfrm>
            </p:grpSpPr>
            <p:sp>
              <p:nvSpPr>
                <p:cNvPr id="32" name="Freeform: Shape 31">
                  <a:extLst>
                    <a:ext uri="{FF2B5EF4-FFF2-40B4-BE49-F238E27FC236}">
                      <a16:creationId xmlns:a16="http://schemas.microsoft.com/office/drawing/2014/main" id="{DD2B488D-04A2-40D9-A49D-91FC6E086B86}"/>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FBC70FE-37F5-419B-B429-CC8F1E6AC503}"/>
                    </a:ext>
                  </a:extLst>
                </p:cNvPr>
                <p:cNvSpPr/>
                <p:nvPr/>
              </p:nvSpPr>
              <p:spPr>
                <a:xfrm>
                  <a:off x="370701" y="5631592"/>
                  <a:ext cx="4683210" cy="574591"/>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10D5893C-AA7C-4037-8BDA-C9B46C7A2F71}"/>
                  </a:ext>
                </a:extLst>
              </p:cNvPr>
              <p:cNvGrpSpPr/>
              <p:nvPr/>
            </p:nvGrpSpPr>
            <p:grpSpPr>
              <a:xfrm>
                <a:off x="8832045" y="2213111"/>
                <a:ext cx="1801235" cy="1036530"/>
                <a:chOff x="370701" y="4297061"/>
                <a:chExt cx="4683211" cy="1909122"/>
              </a:xfrm>
              <a:solidFill>
                <a:schemeClr val="accent6"/>
              </a:solidFill>
            </p:grpSpPr>
            <p:sp>
              <p:nvSpPr>
                <p:cNvPr id="30" name="Freeform: Shape 29">
                  <a:extLst>
                    <a:ext uri="{FF2B5EF4-FFF2-40B4-BE49-F238E27FC236}">
                      <a16:creationId xmlns:a16="http://schemas.microsoft.com/office/drawing/2014/main" id="{B6279C9A-D6A0-43C0-A9E5-494E7F45180F}"/>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4AC5A57-2DFB-4AEF-B220-13CE15C68E52}"/>
                    </a:ext>
                  </a:extLst>
                </p:cNvPr>
                <p:cNvSpPr/>
                <p:nvPr/>
              </p:nvSpPr>
              <p:spPr>
                <a:xfrm>
                  <a:off x="370701" y="5631592"/>
                  <a:ext cx="4683210" cy="57459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F1BE0B57-CD5F-4E39-AB6D-865F1CC5745B}"/>
                  </a:ext>
                </a:extLst>
              </p:cNvPr>
              <p:cNvGrpSpPr/>
              <p:nvPr/>
            </p:nvGrpSpPr>
            <p:grpSpPr>
              <a:xfrm>
                <a:off x="9173450" y="1125660"/>
                <a:ext cx="1118425" cy="778760"/>
                <a:chOff x="370701" y="4297061"/>
                <a:chExt cx="4683211" cy="1909122"/>
              </a:xfrm>
            </p:grpSpPr>
            <p:sp>
              <p:nvSpPr>
                <p:cNvPr id="28" name="Freeform: Shape 27">
                  <a:extLst>
                    <a:ext uri="{FF2B5EF4-FFF2-40B4-BE49-F238E27FC236}">
                      <a16:creationId xmlns:a16="http://schemas.microsoft.com/office/drawing/2014/main" id="{8FF97EF2-999F-44B9-A2E5-98E7AA1AC467}"/>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279B27D4-3910-40E1-BB38-F32CB2720D69}"/>
                    </a:ext>
                  </a:extLst>
                </p:cNvPr>
                <p:cNvSpPr/>
                <p:nvPr/>
              </p:nvSpPr>
              <p:spPr>
                <a:xfrm>
                  <a:off x="370701" y="5631592"/>
                  <a:ext cx="4683210" cy="57459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Freeform: Shape 26">
                <a:extLst>
                  <a:ext uri="{FF2B5EF4-FFF2-40B4-BE49-F238E27FC236}">
                    <a16:creationId xmlns:a16="http://schemas.microsoft.com/office/drawing/2014/main" id="{1EB5EF8B-2E63-4E08-A1BD-603F97A01B94}"/>
                  </a:ext>
                </a:extLst>
              </p:cNvPr>
              <p:cNvSpPr/>
              <p:nvPr/>
            </p:nvSpPr>
            <p:spPr>
              <a:xfrm>
                <a:off x="8093797" y="1670036"/>
                <a:ext cx="3277977" cy="4499207"/>
              </a:xfrm>
              <a:custGeom>
                <a:avLst/>
                <a:gdLst>
                  <a:gd name="connsiteX0" fmla="*/ 1642821 w 3285885"/>
                  <a:gd name="connsiteY0" fmla="*/ 4575939 h 4995017"/>
                  <a:gd name="connsiteX1" fmla="*/ 3132300 w 3285885"/>
                  <a:gd name="connsiteY1" fmla="*/ 4623788 h 4995017"/>
                  <a:gd name="connsiteX2" fmla="*/ 3169561 w 3285885"/>
                  <a:gd name="connsiteY2" fmla="*/ 4626818 h 4995017"/>
                  <a:gd name="connsiteX3" fmla="*/ 3233673 w 3285885"/>
                  <a:gd name="connsiteY3" fmla="*/ 4802068 h 4995017"/>
                  <a:gd name="connsiteX4" fmla="*/ 3285885 w 3285885"/>
                  <a:gd name="connsiteY4" fmla="*/ 4934678 h 4995017"/>
                  <a:gd name="connsiteX5" fmla="*/ 3132300 w 3285885"/>
                  <a:gd name="connsiteY5" fmla="*/ 4947169 h 4995017"/>
                  <a:gd name="connsiteX6" fmla="*/ 1642821 w 3285885"/>
                  <a:gd name="connsiteY6" fmla="*/ 4995017 h 4995017"/>
                  <a:gd name="connsiteX7" fmla="*/ 153342 w 3285885"/>
                  <a:gd name="connsiteY7" fmla="*/ 4947169 h 4995017"/>
                  <a:gd name="connsiteX8" fmla="*/ 0 w 3285885"/>
                  <a:gd name="connsiteY8" fmla="*/ 4934697 h 4995017"/>
                  <a:gd name="connsiteX9" fmla="*/ 52219 w 3285885"/>
                  <a:gd name="connsiteY9" fmla="*/ 4802068 h 4995017"/>
                  <a:gd name="connsiteX10" fmla="*/ 116339 w 3285885"/>
                  <a:gd name="connsiteY10" fmla="*/ 4626797 h 4995017"/>
                  <a:gd name="connsiteX11" fmla="*/ 153342 w 3285885"/>
                  <a:gd name="connsiteY11" fmla="*/ 4623788 h 4995017"/>
                  <a:gd name="connsiteX12" fmla="*/ 1642821 w 3285885"/>
                  <a:gd name="connsiteY12" fmla="*/ 4575939 h 4995017"/>
                  <a:gd name="connsiteX13" fmla="*/ 1642819 w 3285885"/>
                  <a:gd name="connsiteY13" fmla="*/ 2928341 h 4995017"/>
                  <a:gd name="connsiteX14" fmla="*/ 2567668 w 3285885"/>
                  <a:gd name="connsiteY14" fmla="*/ 2971840 h 4995017"/>
                  <a:gd name="connsiteX15" fmla="*/ 2626389 w 3285885"/>
                  <a:gd name="connsiteY15" fmla="*/ 2978832 h 4995017"/>
                  <a:gd name="connsiteX16" fmla="*/ 2708267 w 3285885"/>
                  <a:gd name="connsiteY16" fmla="*/ 3248144 h 4995017"/>
                  <a:gd name="connsiteX17" fmla="*/ 2670919 w 3285885"/>
                  <a:gd name="connsiteY17" fmla="*/ 3253528 h 4995017"/>
                  <a:gd name="connsiteX18" fmla="*/ 1642819 w 3285885"/>
                  <a:gd name="connsiteY18" fmla="*/ 3309321 h 4995017"/>
                  <a:gd name="connsiteX19" fmla="*/ 614720 w 3285885"/>
                  <a:gd name="connsiteY19" fmla="*/ 3253528 h 4995017"/>
                  <a:gd name="connsiteX20" fmla="*/ 577615 w 3285885"/>
                  <a:gd name="connsiteY20" fmla="*/ 3248179 h 4995017"/>
                  <a:gd name="connsiteX21" fmla="*/ 659513 w 3285885"/>
                  <a:gd name="connsiteY21" fmla="*/ 2978800 h 4995017"/>
                  <a:gd name="connsiteX22" fmla="*/ 717970 w 3285885"/>
                  <a:gd name="connsiteY22" fmla="*/ 2971840 h 4995017"/>
                  <a:gd name="connsiteX23" fmla="*/ 1642819 w 3285885"/>
                  <a:gd name="connsiteY23" fmla="*/ 2928341 h 4995017"/>
                  <a:gd name="connsiteX24" fmla="*/ 1642819 w 3285885"/>
                  <a:gd name="connsiteY24" fmla="*/ 1407333 h 4995017"/>
                  <a:gd name="connsiteX25" fmla="*/ 2147578 w 3285885"/>
                  <a:gd name="connsiteY25" fmla="*/ 1436908 h 4995017"/>
                  <a:gd name="connsiteX26" fmla="*/ 2212214 w 3285885"/>
                  <a:gd name="connsiteY26" fmla="*/ 1447138 h 4995017"/>
                  <a:gd name="connsiteX27" fmla="*/ 2244887 w 3285885"/>
                  <a:gd name="connsiteY27" fmla="*/ 1581337 h 4995017"/>
                  <a:gd name="connsiteX28" fmla="*/ 2276443 w 3285885"/>
                  <a:gd name="connsiteY28" fmla="*/ 1703707 h 4995017"/>
                  <a:gd name="connsiteX29" fmla="*/ 2147578 w 3285885"/>
                  <a:gd name="connsiteY29" fmla="*/ 1724102 h 4995017"/>
                  <a:gd name="connsiteX30" fmla="*/ 1642819 w 3285885"/>
                  <a:gd name="connsiteY30" fmla="*/ 1753677 h 4995017"/>
                  <a:gd name="connsiteX31" fmla="*/ 1138061 w 3285885"/>
                  <a:gd name="connsiteY31" fmla="*/ 1724102 h 4995017"/>
                  <a:gd name="connsiteX32" fmla="*/ 1009439 w 3285885"/>
                  <a:gd name="connsiteY32" fmla="*/ 1703746 h 4995017"/>
                  <a:gd name="connsiteX33" fmla="*/ 1041006 w 3285885"/>
                  <a:gd name="connsiteY33" fmla="*/ 1581337 h 4995017"/>
                  <a:gd name="connsiteX34" fmla="*/ 1073689 w 3285885"/>
                  <a:gd name="connsiteY34" fmla="*/ 1447096 h 4995017"/>
                  <a:gd name="connsiteX35" fmla="*/ 1138061 w 3285885"/>
                  <a:gd name="connsiteY35" fmla="*/ 1436908 h 4995017"/>
                  <a:gd name="connsiteX36" fmla="*/ 1642819 w 3285885"/>
                  <a:gd name="connsiteY36" fmla="*/ 1407333 h 4995017"/>
                  <a:gd name="connsiteX37" fmla="*/ 1642819 w 3285885"/>
                  <a:gd name="connsiteY37" fmla="*/ 0 h 4995017"/>
                  <a:gd name="connsiteX38" fmla="*/ 1861015 w 3285885"/>
                  <a:gd name="connsiteY38" fmla="*/ 10225 h 4995017"/>
                  <a:gd name="connsiteX39" fmla="*/ 1896667 w 3285885"/>
                  <a:gd name="connsiteY39" fmla="*/ 14716 h 4995017"/>
                  <a:gd name="connsiteX40" fmla="*/ 1940707 w 3285885"/>
                  <a:gd name="connsiteY40" fmla="*/ 239950 h 4995017"/>
                  <a:gd name="connsiteX41" fmla="*/ 1861015 w 3285885"/>
                  <a:gd name="connsiteY41" fmla="*/ 249990 h 4995017"/>
                  <a:gd name="connsiteX42" fmla="*/ 1642819 w 3285885"/>
                  <a:gd name="connsiteY42" fmla="*/ 260214 h 4995017"/>
                  <a:gd name="connsiteX43" fmla="*/ 1424623 w 3285885"/>
                  <a:gd name="connsiteY43" fmla="*/ 249990 h 4995017"/>
                  <a:gd name="connsiteX44" fmla="*/ 1345180 w 3285885"/>
                  <a:gd name="connsiteY44" fmla="*/ 239981 h 4995017"/>
                  <a:gd name="connsiteX45" fmla="*/ 1389232 w 3285885"/>
                  <a:gd name="connsiteY45" fmla="*/ 14683 h 4995017"/>
                  <a:gd name="connsiteX46" fmla="*/ 1424623 w 3285885"/>
                  <a:gd name="connsiteY46" fmla="*/ 10225 h 4995017"/>
                  <a:gd name="connsiteX47" fmla="*/ 1642819 w 3285885"/>
                  <a:gd name="connsiteY47" fmla="*/ 0 h 499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285885" h="4995017">
                    <a:moveTo>
                      <a:pt x="1642821" y="4575939"/>
                    </a:moveTo>
                    <a:cubicBezTo>
                      <a:pt x="2208611" y="4575939"/>
                      <a:pt x="2727532" y="4593896"/>
                      <a:pt x="3132300" y="4623788"/>
                    </a:cubicBezTo>
                    <a:lnTo>
                      <a:pt x="3169561" y="4626818"/>
                    </a:lnTo>
                    <a:lnTo>
                      <a:pt x="3233673" y="4802068"/>
                    </a:lnTo>
                    <a:lnTo>
                      <a:pt x="3285885" y="4934678"/>
                    </a:lnTo>
                    <a:lnTo>
                      <a:pt x="3132300" y="4947169"/>
                    </a:lnTo>
                    <a:cubicBezTo>
                      <a:pt x="2727532" y="4977061"/>
                      <a:pt x="2208611" y="4995017"/>
                      <a:pt x="1642821" y="4995017"/>
                    </a:cubicBezTo>
                    <a:cubicBezTo>
                      <a:pt x="1077032" y="4995017"/>
                      <a:pt x="558110" y="4977061"/>
                      <a:pt x="153342" y="4947169"/>
                    </a:cubicBezTo>
                    <a:lnTo>
                      <a:pt x="0" y="4934697"/>
                    </a:lnTo>
                    <a:lnTo>
                      <a:pt x="52219" y="4802068"/>
                    </a:lnTo>
                    <a:lnTo>
                      <a:pt x="116339" y="4626797"/>
                    </a:lnTo>
                    <a:lnTo>
                      <a:pt x="153342" y="4623788"/>
                    </a:lnTo>
                    <a:cubicBezTo>
                      <a:pt x="558110" y="4593896"/>
                      <a:pt x="1077032" y="4575939"/>
                      <a:pt x="1642821" y="4575939"/>
                    </a:cubicBezTo>
                    <a:close/>
                    <a:moveTo>
                      <a:pt x="1642819" y="2928341"/>
                    </a:moveTo>
                    <a:cubicBezTo>
                      <a:pt x="1994130" y="2928341"/>
                      <a:pt x="2316339" y="2944665"/>
                      <a:pt x="2567668" y="2971840"/>
                    </a:cubicBezTo>
                    <a:lnTo>
                      <a:pt x="2626389" y="2978832"/>
                    </a:lnTo>
                    <a:lnTo>
                      <a:pt x="2708267" y="3248144"/>
                    </a:lnTo>
                    <a:lnTo>
                      <a:pt x="2670919" y="3253528"/>
                    </a:lnTo>
                    <a:cubicBezTo>
                      <a:pt x="2407805" y="3288000"/>
                      <a:pt x="2044317" y="3309321"/>
                      <a:pt x="1642819" y="3309321"/>
                    </a:cubicBezTo>
                    <a:cubicBezTo>
                      <a:pt x="1241321" y="3309321"/>
                      <a:pt x="877833" y="3288000"/>
                      <a:pt x="614720" y="3253528"/>
                    </a:cubicBezTo>
                    <a:lnTo>
                      <a:pt x="577615" y="3248179"/>
                    </a:lnTo>
                    <a:lnTo>
                      <a:pt x="659513" y="2978800"/>
                    </a:lnTo>
                    <a:lnTo>
                      <a:pt x="717970" y="2971840"/>
                    </a:lnTo>
                    <a:cubicBezTo>
                      <a:pt x="969299" y="2944665"/>
                      <a:pt x="1291508" y="2928341"/>
                      <a:pt x="1642819" y="2928341"/>
                    </a:cubicBezTo>
                    <a:close/>
                    <a:moveTo>
                      <a:pt x="1642819" y="1407333"/>
                    </a:moveTo>
                    <a:cubicBezTo>
                      <a:pt x="1829793" y="1407333"/>
                      <a:pt x="2003491" y="1418236"/>
                      <a:pt x="2147578" y="1436908"/>
                    </a:cubicBezTo>
                    <a:lnTo>
                      <a:pt x="2212214" y="1447138"/>
                    </a:lnTo>
                    <a:lnTo>
                      <a:pt x="2244887" y="1581337"/>
                    </a:lnTo>
                    <a:lnTo>
                      <a:pt x="2276443" y="1703707"/>
                    </a:lnTo>
                    <a:lnTo>
                      <a:pt x="2147578" y="1724102"/>
                    </a:lnTo>
                    <a:cubicBezTo>
                      <a:pt x="2003491" y="1742774"/>
                      <a:pt x="1829793" y="1753677"/>
                      <a:pt x="1642819" y="1753677"/>
                    </a:cubicBezTo>
                    <a:cubicBezTo>
                      <a:pt x="1455845" y="1753677"/>
                      <a:pt x="1282147" y="1742774"/>
                      <a:pt x="1138061" y="1724102"/>
                    </a:cubicBezTo>
                    <a:lnTo>
                      <a:pt x="1009439" y="1703746"/>
                    </a:lnTo>
                    <a:lnTo>
                      <a:pt x="1041006" y="1581337"/>
                    </a:lnTo>
                    <a:lnTo>
                      <a:pt x="1073689" y="1447096"/>
                    </a:lnTo>
                    <a:lnTo>
                      <a:pt x="1138061" y="1436908"/>
                    </a:lnTo>
                    <a:cubicBezTo>
                      <a:pt x="1282147" y="1418236"/>
                      <a:pt x="1455845" y="1407333"/>
                      <a:pt x="1642819" y="1407333"/>
                    </a:cubicBezTo>
                    <a:close/>
                    <a:moveTo>
                      <a:pt x="1642819" y="0"/>
                    </a:moveTo>
                    <a:cubicBezTo>
                      <a:pt x="1720217" y="0"/>
                      <a:pt x="1793951" y="3641"/>
                      <a:pt x="1861015" y="10225"/>
                    </a:cubicBezTo>
                    <a:lnTo>
                      <a:pt x="1896667" y="14716"/>
                    </a:lnTo>
                    <a:lnTo>
                      <a:pt x="1940707" y="239950"/>
                    </a:lnTo>
                    <a:lnTo>
                      <a:pt x="1861015" y="249990"/>
                    </a:lnTo>
                    <a:cubicBezTo>
                      <a:pt x="1793951" y="256573"/>
                      <a:pt x="1720217" y="260214"/>
                      <a:pt x="1642819" y="260214"/>
                    </a:cubicBezTo>
                    <a:cubicBezTo>
                      <a:pt x="1565422" y="260214"/>
                      <a:pt x="1491688" y="256573"/>
                      <a:pt x="1424623" y="249990"/>
                    </a:cubicBezTo>
                    <a:lnTo>
                      <a:pt x="1345180" y="239981"/>
                    </a:lnTo>
                    <a:lnTo>
                      <a:pt x="1389232" y="14683"/>
                    </a:lnTo>
                    <a:lnTo>
                      <a:pt x="1424623" y="10225"/>
                    </a:lnTo>
                    <a:cubicBezTo>
                      <a:pt x="1491688" y="3641"/>
                      <a:pt x="1565422" y="0"/>
                      <a:pt x="1642819" y="0"/>
                    </a:cubicBezTo>
                    <a:close/>
                  </a:path>
                </a:pathLst>
              </a:cu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Rectangle 57">
              <a:extLst>
                <a:ext uri="{FF2B5EF4-FFF2-40B4-BE49-F238E27FC236}">
                  <a16:creationId xmlns:a16="http://schemas.microsoft.com/office/drawing/2014/main" id="{D2E4EDE1-0B5F-4454-86D7-7B4FCC11492D}"/>
                </a:ext>
              </a:extLst>
            </p:cNvPr>
            <p:cNvSpPr/>
            <p:nvPr/>
          </p:nvSpPr>
          <p:spPr>
            <a:xfrm>
              <a:off x="9220129" y="5043647"/>
              <a:ext cx="1105006" cy="681551"/>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86%</a:t>
              </a:r>
            </a:p>
          </p:txBody>
        </p:sp>
        <p:sp>
          <p:nvSpPr>
            <p:cNvPr id="59" name="Rectangle 58">
              <a:extLst>
                <a:ext uri="{FF2B5EF4-FFF2-40B4-BE49-F238E27FC236}">
                  <a16:creationId xmlns:a16="http://schemas.microsoft.com/office/drawing/2014/main" id="{4F36ADCD-336D-4232-83A7-486812D938EF}"/>
                </a:ext>
              </a:extLst>
            </p:cNvPr>
            <p:cNvSpPr/>
            <p:nvPr/>
          </p:nvSpPr>
          <p:spPr>
            <a:xfrm>
              <a:off x="9282441" y="3631793"/>
              <a:ext cx="992271" cy="681551"/>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66%</a:t>
              </a:r>
            </a:p>
          </p:txBody>
        </p:sp>
        <p:sp>
          <p:nvSpPr>
            <p:cNvPr id="60" name="Rectangle 59">
              <a:extLst>
                <a:ext uri="{FF2B5EF4-FFF2-40B4-BE49-F238E27FC236}">
                  <a16:creationId xmlns:a16="http://schemas.microsoft.com/office/drawing/2014/main" id="{48571558-2B54-458A-A3B1-BF173E873EFE}"/>
                </a:ext>
              </a:extLst>
            </p:cNvPr>
            <p:cNvSpPr/>
            <p:nvPr/>
          </p:nvSpPr>
          <p:spPr>
            <a:xfrm>
              <a:off x="9242947" y="1105677"/>
              <a:ext cx="1071260" cy="681551"/>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28%</a:t>
              </a:r>
            </a:p>
          </p:txBody>
        </p:sp>
        <p:sp>
          <p:nvSpPr>
            <p:cNvPr id="61" name="Rectangle 60">
              <a:extLst>
                <a:ext uri="{FF2B5EF4-FFF2-40B4-BE49-F238E27FC236}">
                  <a16:creationId xmlns:a16="http://schemas.microsoft.com/office/drawing/2014/main" id="{48B27347-9CE0-41D1-AB42-F16E1333DDDB}"/>
                </a:ext>
              </a:extLst>
            </p:cNvPr>
            <p:cNvSpPr/>
            <p:nvPr/>
          </p:nvSpPr>
          <p:spPr>
            <a:xfrm>
              <a:off x="9189074" y="2288209"/>
              <a:ext cx="1241844" cy="681551"/>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38%</a:t>
              </a:r>
            </a:p>
          </p:txBody>
        </p:sp>
        <p:sp>
          <p:nvSpPr>
            <p:cNvPr id="63" name="Rectangle 62">
              <a:extLst>
                <a:ext uri="{FF2B5EF4-FFF2-40B4-BE49-F238E27FC236}">
                  <a16:creationId xmlns:a16="http://schemas.microsoft.com/office/drawing/2014/main" id="{006B64F7-891C-488B-937D-ABB1FDA94BAF}"/>
                </a:ext>
              </a:extLst>
            </p:cNvPr>
            <p:cNvSpPr/>
            <p:nvPr/>
          </p:nvSpPr>
          <p:spPr>
            <a:xfrm>
              <a:off x="8853710" y="6169243"/>
              <a:ext cx="1857706" cy="579950"/>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Kopiko</a:t>
              </a:r>
              <a:endParaRPr lang="en-US" sz="1400" b="1" dirty="0">
                <a:solidFill>
                  <a:schemeClr val="bg1"/>
                </a:solidFill>
              </a:endParaRPr>
            </a:p>
          </p:txBody>
        </p:sp>
      </p:grpSp>
      <p:grpSp>
        <p:nvGrpSpPr>
          <p:cNvPr id="49" name="Group 48">
            <a:extLst>
              <a:ext uri="{FF2B5EF4-FFF2-40B4-BE49-F238E27FC236}">
                <a16:creationId xmlns:a16="http://schemas.microsoft.com/office/drawing/2014/main" id="{532EE9AD-1126-4E12-B373-C06C24548BE6}"/>
              </a:ext>
            </a:extLst>
          </p:cNvPr>
          <p:cNvGrpSpPr/>
          <p:nvPr/>
        </p:nvGrpSpPr>
        <p:grpSpPr>
          <a:xfrm>
            <a:off x="2214270" y="-9029"/>
            <a:ext cx="3399008" cy="5538857"/>
            <a:chOff x="1424059" y="0"/>
            <a:chExt cx="4671941" cy="6858000"/>
          </a:xfrm>
        </p:grpSpPr>
        <p:grpSp>
          <p:nvGrpSpPr>
            <p:cNvPr id="50" name="Group 49">
              <a:extLst>
                <a:ext uri="{FF2B5EF4-FFF2-40B4-BE49-F238E27FC236}">
                  <a16:creationId xmlns:a16="http://schemas.microsoft.com/office/drawing/2014/main" id="{7E687D05-D5EA-4AD8-B2F6-AB9F0F21DF8F}"/>
                </a:ext>
              </a:extLst>
            </p:cNvPr>
            <p:cNvGrpSpPr/>
            <p:nvPr/>
          </p:nvGrpSpPr>
          <p:grpSpPr>
            <a:xfrm>
              <a:off x="1424059" y="0"/>
              <a:ext cx="4671941" cy="6858000"/>
              <a:chOff x="1424059" y="0"/>
              <a:chExt cx="4671941" cy="6858000"/>
            </a:xfrm>
          </p:grpSpPr>
          <p:sp>
            <p:nvSpPr>
              <p:cNvPr id="56" name="Freeform: Shape 55">
                <a:extLst>
                  <a:ext uri="{FF2B5EF4-FFF2-40B4-BE49-F238E27FC236}">
                    <a16:creationId xmlns:a16="http://schemas.microsoft.com/office/drawing/2014/main" id="{FCAA1DDB-8FEA-4A18-A3FF-A1DF23E6D05C}"/>
                  </a:ext>
                </a:extLst>
              </p:cNvPr>
              <p:cNvSpPr/>
              <p:nvPr/>
            </p:nvSpPr>
            <p:spPr>
              <a:xfrm flipH="1">
                <a:off x="1769908" y="0"/>
                <a:ext cx="3980490" cy="6858000"/>
              </a:xfrm>
              <a:custGeom>
                <a:avLst/>
                <a:gdLst>
                  <a:gd name="connsiteX0" fmla="*/ 1995174 w 3990093"/>
                  <a:gd name="connsiteY0" fmla="*/ 0 h 7613747"/>
                  <a:gd name="connsiteX1" fmla="*/ 1372329 w 3990093"/>
                  <a:gd name="connsiteY1" fmla="*/ 882059 h 7613747"/>
                  <a:gd name="connsiteX2" fmla="*/ 1883529 w 3990093"/>
                  <a:gd name="connsiteY2" fmla="*/ 882059 h 7613747"/>
                  <a:gd name="connsiteX3" fmla="*/ 1878128 w 3990093"/>
                  <a:gd name="connsiteY3" fmla="*/ 956162 h 7613747"/>
                  <a:gd name="connsiteX4" fmla="*/ 70909 w 3990093"/>
                  <a:gd name="connsiteY4" fmla="*/ 7460846 h 7613747"/>
                  <a:gd name="connsiteX5" fmla="*/ 0 w 3990093"/>
                  <a:gd name="connsiteY5" fmla="*/ 7613747 h 7613747"/>
                  <a:gd name="connsiteX6" fmla="*/ 3990093 w 3990093"/>
                  <a:gd name="connsiteY6" fmla="*/ 7613747 h 7613747"/>
                  <a:gd name="connsiteX7" fmla="*/ 3919183 w 3990093"/>
                  <a:gd name="connsiteY7" fmla="*/ 7460846 h 7613747"/>
                  <a:gd name="connsiteX8" fmla="*/ 2111964 w 3990093"/>
                  <a:gd name="connsiteY8" fmla="*/ 956162 h 7613747"/>
                  <a:gd name="connsiteX9" fmla="*/ 2106563 w 3990093"/>
                  <a:gd name="connsiteY9" fmla="*/ 882059 h 7613747"/>
                  <a:gd name="connsiteX10" fmla="*/ 2618018 w 3990093"/>
                  <a:gd name="connsiteY10" fmla="*/ 882059 h 761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90093" h="7613747">
                    <a:moveTo>
                      <a:pt x="1995174" y="0"/>
                    </a:moveTo>
                    <a:lnTo>
                      <a:pt x="1372329" y="882059"/>
                    </a:lnTo>
                    <a:lnTo>
                      <a:pt x="1883529" y="882059"/>
                    </a:lnTo>
                    <a:lnTo>
                      <a:pt x="1878128" y="956162"/>
                    </a:lnTo>
                    <a:cubicBezTo>
                      <a:pt x="1776044" y="2108592"/>
                      <a:pt x="976289" y="5438858"/>
                      <a:pt x="70909" y="7460846"/>
                    </a:cubicBezTo>
                    <a:lnTo>
                      <a:pt x="0" y="7613747"/>
                    </a:lnTo>
                    <a:lnTo>
                      <a:pt x="3990093" y="7613747"/>
                    </a:lnTo>
                    <a:lnTo>
                      <a:pt x="3919183" y="7460846"/>
                    </a:lnTo>
                    <a:cubicBezTo>
                      <a:pt x="3013802" y="5438858"/>
                      <a:pt x="2214048" y="2108592"/>
                      <a:pt x="2111964" y="956162"/>
                    </a:cubicBezTo>
                    <a:lnTo>
                      <a:pt x="2106563" y="882059"/>
                    </a:lnTo>
                    <a:lnTo>
                      <a:pt x="2618018" y="882059"/>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7" name="Group 56">
                <a:extLst>
                  <a:ext uri="{FF2B5EF4-FFF2-40B4-BE49-F238E27FC236}">
                    <a16:creationId xmlns:a16="http://schemas.microsoft.com/office/drawing/2014/main" id="{52238C2D-3E69-454D-A089-A6D35A50F4E7}"/>
                  </a:ext>
                </a:extLst>
              </p:cNvPr>
              <p:cNvGrpSpPr/>
              <p:nvPr/>
            </p:nvGrpSpPr>
            <p:grpSpPr>
              <a:xfrm>
                <a:off x="1424059" y="4907784"/>
                <a:ext cx="4671941" cy="1254202"/>
                <a:chOff x="370701" y="4297061"/>
                <a:chExt cx="4683211" cy="1909122"/>
              </a:xfrm>
            </p:grpSpPr>
            <p:sp>
              <p:nvSpPr>
                <p:cNvPr id="74" name="Freeform: Shape 73">
                  <a:extLst>
                    <a:ext uri="{FF2B5EF4-FFF2-40B4-BE49-F238E27FC236}">
                      <a16:creationId xmlns:a16="http://schemas.microsoft.com/office/drawing/2014/main" id="{C8B717C6-10F4-44AF-8605-303EF64A4BFE}"/>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0805C8AA-DD15-412D-BE76-4CB715A53730}"/>
                    </a:ext>
                  </a:extLst>
                </p:cNvPr>
                <p:cNvSpPr/>
                <p:nvPr/>
              </p:nvSpPr>
              <p:spPr>
                <a:xfrm>
                  <a:off x="370701" y="5631592"/>
                  <a:ext cx="4683210" cy="574591"/>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15689A46-CEFC-4517-8AE2-AB31A354E167}"/>
                  </a:ext>
                </a:extLst>
              </p:cNvPr>
              <p:cNvGrpSpPr/>
              <p:nvPr/>
            </p:nvGrpSpPr>
            <p:grpSpPr>
              <a:xfrm>
                <a:off x="2309575" y="3503429"/>
                <a:ext cx="2900907" cy="1140184"/>
                <a:chOff x="370701" y="4297061"/>
                <a:chExt cx="4683211" cy="1909122"/>
              </a:xfrm>
            </p:grpSpPr>
            <p:sp>
              <p:nvSpPr>
                <p:cNvPr id="72" name="Freeform: Shape 71">
                  <a:extLst>
                    <a:ext uri="{FF2B5EF4-FFF2-40B4-BE49-F238E27FC236}">
                      <a16:creationId xmlns:a16="http://schemas.microsoft.com/office/drawing/2014/main" id="{BA4C4C63-B3E2-475E-A0F4-E3869EE9FCCC}"/>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8202F30-B6CC-456F-89EB-0A85F7FED9EC}"/>
                    </a:ext>
                  </a:extLst>
                </p:cNvPr>
                <p:cNvSpPr/>
                <p:nvPr/>
              </p:nvSpPr>
              <p:spPr>
                <a:xfrm>
                  <a:off x="370701" y="5631592"/>
                  <a:ext cx="4683210" cy="574591"/>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B430AF55-7C83-4BE6-B9C7-954E51C6D210}"/>
                  </a:ext>
                </a:extLst>
              </p:cNvPr>
              <p:cNvGrpSpPr/>
              <p:nvPr/>
            </p:nvGrpSpPr>
            <p:grpSpPr>
              <a:xfrm>
                <a:off x="2859410" y="2205854"/>
                <a:ext cx="1801235" cy="1036530"/>
                <a:chOff x="370701" y="4297061"/>
                <a:chExt cx="4683211" cy="1909122"/>
              </a:xfrm>
              <a:solidFill>
                <a:schemeClr val="accent6"/>
              </a:solidFill>
            </p:grpSpPr>
            <p:sp>
              <p:nvSpPr>
                <p:cNvPr id="70" name="Freeform: Shape 69">
                  <a:extLst>
                    <a:ext uri="{FF2B5EF4-FFF2-40B4-BE49-F238E27FC236}">
                      <a16:creationId xmlns:a16="http://schemas.microsoft.com/office/drawing/2014/main" id="{CFC029E1-C72F-47C4-B18B-7C943D04FEB3}"/>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2A43282-780D-4D1B-9D1D-B45415A9F553}"/>
                    </a:ext>
                  </a:extLst>
                </p:cNvPr>
                <p:cNvSpPr/>
                <p:nvPr/>
              </p:nvSpPr>
              <p:spPr>
                <a:xfrm>
                  <a:off x="370701" y="5631592"/>
                  <a:ext cx="4683210" cy="57459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9C42EFC2-5888-45DF-8E28-FE617E84E22B}"/>
                  </a:ext>
                </a:extLst>
              </p:cNvPr>
              <p:cNvGrpSpPr/>
              <p:nvPr/>
            </p:nvGrpSpPr>
            <p:grpSpPr>
              <a:xfrm>
                <a:off x="3200815" y="1118403"/>
                <a:ext cx="1118425" cy="778760"/>
                <a:chOff x="370701" y="4297061"/>
                <a:chExt cx="4683211" cy="1909122"/>
              </a:xfrm>
            </p:grpSpPr>
            <p:sp>
              <p:nvSpPr>
                <p:cNvPr id="68" name="Freeform: Shape 67">
                  <a:extLst>
                    <a:ext uri="{FF2B5EF4-FFF2-40B4-BE49-F238E27FC236}">
                      <a16:creationId xmlns:a16="http://schemas.microsoft.com/office/drawing/2014/main" id="{1E3229E9-B3A0-4384-AB73-D88C9EC258EF}"/>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3FC2D03C-5847-4311-949E-AD0370092EE0}"/>
                    </a:ext>
                  </a:extLst>
                </p:cNvPr>
                <p:cNvSpPr/>
                <p:nvPr/>
              </p:nvSpPr>
              <p:spPr>
                <a:xfrm>
                  <a:off x="370701" y="5631592"/>
                  <a:ext cx="4683210" cy="57459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Freeform: Shape 66">
                <a:extLst>
                  <a:ext uri="{FF2B5EF4-FFF2-40B4-BE49-F238E27FC236}">
                    <a16:creationId xmlns:a16="http://schemas.microsoft.com/office/drawing/2014/main" id="{72D5972A-17A7-42C4-B8D9-0D308F4FB349}"/>
                  </a:ext>
                </a:extLst>
              </p:cNvPr>
              <p:cNvSpPr/>
              <p:nvPr/>
            </p:nvSpPr>
            <p:spPr>
              <a:xfrm>
                <a:off x="2121162" y="1662779"/>
                <a:ext cx="3277977" cy="4499207"/>
              </a:xfrm>
              <a:custGeom>
                <a:avLst/>
                <a:gdLst>
                  <a:gd name="connsiteX0" fmla="*/ 1642821 w 3285885"/>
                  <a:gd name="connsiteY0" fmla="*/ 4575939 h 4995017"/>
                  <a:gd name="connsiteX1" fmla="*/ 3132300 w 3285885"/>
                  <a:gd name="connsiteY1" fmla="*/ 4623788 h 4995017"/>
                  <a:gd name="connsiteX2" fmla="*/ 3169561 w 3285885"/>
                  <a:gd name="connsiteY2" fmla="*/ 4626818 h 4995017"/>
                  <a:gd name="connsiteX3" fmla="*/ 3233673 w 3285885"/>
                  <a:gd name="connsiteY3" fmla="*/ 4802068 h 4995017"/>
                  <a:gd name="connsiteX4" fmla="*/ 3285885 w 3285885"/>
                  <a:gd name="connsiteY4" fmla="*/ 4934678 h 4995017"/>
                  <a:gd name="connsiteX5" fmla="*/ 3132300 w 3285885"/>
                  <a:gd name="connsiteY5" fmla="*/ 4947169 h 4995017"/>
                  <a:gd name="connsiteX6" fmla="*/ 1642821 w 3285885"/>
                  <a:gd name="connsiteY6" fmla="*/ 4995017 h 4995017"/>
                  <a:gd name="connsiteX7" fmla="*/ 153342 w 3285885"/>
                  <a:gd name="connsiteY7" fmla="*/ 4947169 h 4995017"/>
                  <a:gd name="connsiteX8" fmla="*/ 0 w 3285885"/>
                  <a:gd name="connsiteY8" fmla="*/ 4934697 h 4995017"/>
                  <a:gd name="connsiteX9" fmla="*/ 52219 w 3285885"/>
                  <a:gd name="connsiteY9" fmla="*/ 4802068 h 4995017"/>
                  <a:gd name="connsiteX10" fmla="*/ 116339 w 3285885"/>
                  <a:gd name="connsiteY10" fmla="*/ 4626797 h 4995017"/>
                  <a:gd name="connsiteX11" fmla="*/ 153342 w 3285885"/>
                  <a:gd name="connsiteY11" fmla="*/ 4623788 h 4995017"/>
                  <a:gd name="connsiteX12" fmla="*/ 1642821 w 3285885"/>
                  <a:gd name="connsiteY12" fmla="*/ 4575939 h 4995017"/>
                  <a:gd name="connsiteX13" fmla="*/ 1642819 w 3285885"/>
                  <a:gd name="connsiteY13" fmla="*/ 2928341 h 4995017"/>
                  <a:gd name="connsiteX14" fmla="*/ 2567668 w 3285885"/>
                  <a:gd name="connsiteY14" fmla="*/ 2971840 h 4995017"/>
                  <a:gd name="connsiteX15" fmla="*/ 2626389 w 3285885"/>
                  <a:gd name="connsiteY15" fmla="*/ 2978832 h 4995017"/>
                  <a:gd name="connsiteX16" fmla="*/ 2708267 w 3285885"/>
                  <a:gd name="connsiteY16" fmla="*/ 3248144 h 4995017"/>
                  <a:gd name="connsiteX17" fmla="*/ 2670919 w 3285885"/>
                  <a:gd name="connsiteY17" fmla="*/ 3253528 h 4995017"/>
                  <a:gd name="connsiteX18" fmla="*/ 1642819 w 3285885"/>
                  <a:gd name="connsiteY18" fmla="*/ 3309321 h 4995017"/>
                  <a:gd name="connsiteX19" fmla="*/ 614720 w 3285885"/>
                  <a:gd name="connsiteY19" fmla="*/ 3253528 h 4995017"/>
                  <a:gd name="connsiteX20" fmla="*/ 577615 w 3285885"/>
                  <a:gd name="connsiteY20" fmla="*/ 3248179 h 4995017"/>
                  <a:gd name="connsiteX21" fmla="*/ 659513 w 3285885"/>
                  <a:gd name="connsiteY21" fmla="*/ 2978800 h 4995017"/>
                  <a:gd name="connsiteX22" fmla="*/ 717970 w 3285885"/>
                  <a:gd name="connsiteY22" fmla="*/ 2971840 h 4995017"/>
                  <a:gd name="connsiteX23" fmla="*/ 1642819 w 3285885"/>
                  <a:gd name="connsiteY23" fmla="*/ 2928341 h 4995017"/>
                  <a:gd name="connsiteX24" fmla="*/ 1642819 w 3285885"/>
                  <a:gd name="connsiteY24" fmla="*/ 1407333 h 4995017"/>
                  <a:gd name="connsiteX25" fmla="*/ 2147578 w 3285885"/>
                  <a:gd name="connsiteY25" fmla="*/ 1436908 h 4995017"/>
                  <a:gd name="connsiteX26" fmla="*/ 2212214 w 3285885"/>
                  <a:gd name="connsiteY26" fmla="*/ 1447138 h 4995017"/>
                  <a:gd name="connsiteX27" fmla="*/ 2244887 w 3285885"/>
                  <a:gd name="connsiteY27" fmla="*/ 1581337 h 4995017"/>
                  <a:gd name="connsiteX28" fmla="*/ 2276443 w 3285885"/>
                  <a:gd name="connsiteY28" fmla="*/ 1703707 h 4995017"/>
                  <a:gd name="connsiteX29" fmla="*/ 2147578 w 3285885"/>
                  <a:gd name="connsiteY29" fmla="*/ 1724102 h 4995017"/>
                  <a:gd name="connsiteX30" fmla="*/ 1642819 w 3285885"/>
                  <a:gd name="connsiteY30" fmla="*/ 1753677 h 4995017"/>
                  <a:gd name="connsiteX31" fmla="*/ 1138061 w 3285885"/>
                  <a:gd name="connsiteY31" fmla="*/ 1724102 h 4995017"/>
                  <a:gd name="connsiteX32" fmla="*/ 1009439 w 3285885"/>
                  <a:gd name="connsiteY32" fmla="*/ 1703746 h 4995017"/>
                  <a:gd name="connsiteX33" fmla="*/ 1041006 w 3285885"/>
                  <a:gd name="connsiteY33" fmla="*/ 1581337 h 4995017"/>
                  <a:gd name="connsiteX34" fmla="*/ 1073689 w 3285885"/>
                  <a:gd name="connsiteY34" fmla="*/ 1447096 h 4995017"/>
                  <a:gd name="connsiteX35" fmla="*/ 1138061 w 3285885"/>
                  <a:gd name="connsiteY35" fmla="*/ 1436908 h 4995017"/>
                  <a:gd name="connsiteX36" fmla="*/ 1642819 w 3285885"/>
                  <a:gd name="connsiteY36" fmla="*/ 1407333 h 4995017"/>
                  <a:gd name="connsiteX37" fmla="*/ 1642819 w 3285885"/>
                  <a:gd name="connsiteY37" fmla="*/ 0 h 4995017"/>
                  <a:gd name="connsiteX38" fmla="*/ 1861015 w 3285885"/>
                  <a:gd name="connsiteY38" fmla="*/ 10225 h 4995017"/>
                  <a:gd name="connsiteX39" fmla="*/ 1896667 w 3285885"/>
                  <a:gd name="connsiteY39" fmla="*/ 14716 h 4995017"/>
                  <a:gd name="connsiteX40" fmla="*/ 1940707 w 3285885"/>
                  <a:gd name="connsiteY40" fmla="*/ 239950 h 4995017"/>
                  <a:gd name="connsiteX41" fmla="*/ 1861015 w 3285885"/>
                  <a:gd name="connsiteY41" fmla="*/ 249990 h 4995017"/>
                  <a:gd name="connsiteX42" fmla="*/ 1642819 w 3285885"/>
                  <a:gd name="connsiteY42" fmla="*/ 260214 h 4995017"/>
                  <a:gd name="connsiteX43" fmla="*/ 1424623 w 3285885"/>
                  <a:gd name="connsiteY43" fmla="*/ 249990 h 4995017"/>
                  <a:gd name="connsiteX44" fmla="*/ 1345180 w 3285885"/>
                  <a:gd name="connsiteY44" fmla="*/ 239981 h 4995017"/>
                  <a:gd name="connsiteX45" fmla="*/ 1389232 w 3285885"/>
                  <a:gd name="connsiteY45" fmla="*/ 14683 h 4995017"/>
                  <a:gd name="connsiteX46" fmla="*/ 1424623 w 3285885"/>
                  <a:gd name="connsiteY46" fmla="*/ 10225 h 4995017"/>
                  <a:gd name="connsiteX47" fmla="*/ 1642819 w 3285885"/>
                  <a:gd name="connsiteY47" fmla="*/ 0 h 499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285885" h="4995017">
                    <a:moveTo>
                      <a:pt x="1642821" y="4575939"/>
                    </a:moveTo>
                    <a:cubicBezTo>
                      <a:pt x="2208611" y="4575939"/>
                      <a:pt x="2727532" y="4593896"/>
                      <a:pt x="3132300" y="4623788"/>
                    </a:cubicBezTo>
                    <a:lnTo>
                      <a:pt x="3169561" y="4626818"/>
                    </a:lnTo>
                    <a:lnTo>
                      <a:pt x="3233673" y="4802068"/>
                    </a:lnTo>
                    <a:lnTo>
                      <a:pt x="3285885" y="4934678"/>
                    </a:lnTo>
                    <a:lnTo>
                      <a:pt x="3132300" y="4947169"/>
                    </a:lnTo>
                    <a:cubicBezTo>
                      <a:pt x="2727532" y="4977061"/>
                      <a:pt x="2208611" y="4995017"/>
                      <a:pt x="1642821" y="4995017"/>
                    </a:cubicBezTo>
                    <a:cubicBezTo>
                      <a:pt x="1077032" y="4995017"/>
                      <a:pt x="558110" y="4977061"/>
                      <a:pt x="153342" y="4947169"/>
                    </a:cubicBezTo>
                    <a:lnTo>
                      <a:pt x="0" y="4934697"/>
                    </a:lnTo>
                    <a:lnTo>
                      <a:pt x="52219" y="4802068"/>
                    </a:lnTo>
                    <a:lnTo>
                      <a:pt x="116339" y="4626797"/>
                    </a:lnTo>
                    <a:lnTo>
                      <a:pt x="153342" y="4623788"/>
                    </a:lnTo>
                    <a:cubicBezTo>
                      <a:pt x="558110" y="4593896"/>
                      <a:pt x="1077032" y="4575939"/>
                      <a:pt x="1642821" y="4575939"/>
                    </a:cubicBezTo>
                    <a:close/>
                    <a:moveTo>
                      <a:pt x="1642819" y="2928341"/>
                    </a:moveTo>
                    <a:cubicBezTo>
                      <a:pt x="1994130" y="2928341"/>
                      <a:pt x="2316339" y="2944665"/>
                      <a:pt x="2567668" y="2971840"/>
                    </a:cubicBezTo>
                    <a:lnTo>
                      <a:pt x="2626389" y="2978832"/>
                    </a:lnTo>
                    <a:lnTo>
                      <a:pt x="2708267" y="3248144"/>
                    </a:lnTo>
                    <a:lnTo>
                      <a:pt x="2670919" y="3253528"/>
                    </a:lnTo>
                    <a:cubicBezTo>
                      <a:pt x="2407805" y="3288000"/>
                      <a:pt x="2044317" y="3309321"/>
                      <a:pt x="1642819" y="3309321"/>
                    </a:cubicBezTo>
                    <a:cubicBezTo>
                      <a:pt x="1241321" y="3309321"/>
                      <a:pt x="877833" y="3288000"/>
                      <a:pt x="614720" y="3253528"/>
                    </a:cubicBezTo>
                    <a:lnTo>
                      <a:pt x="577615" y="3248179"/>
                    </a:lnTo>
                    <a:lnTo>
                      <a:pt x="659513" y="2978800"/>
                    </a:lnTo>
                    <a:lnTo>
                      <a:pt x="717970" y="2971840"/>
                    </a:lnTo>
                    <a:cubicBezTo>
                      <a:pt x="969299" y="2944665"/>
                      <a:pt x="1291508" y="2928341"/>
                      <a:pt x="1642819" y="2928341"/>
                    </a:cubicBezTo>
                    <a:close/>
                    <a:moveTo>
                      <a:pt x="1642819" y="1407333"/>
                    </a:moveTo>
                    <a:cubicBezTo>
                      <a:pt x="1829793" y="1407333"/>
                      <a:pt x="2003491" y="1418236"/>
                      <a:pt x="2147578" y="1436908"/>
                    </a:cubicBezTo>
                    <a:lnTo>
                      <a:pt x="2212214" y="1447138"/>
                    </a:lnTo>
                    <a:lnTo>
                      <a:pt x="2244887" y="1581337"/>
                    </a:lnTo>
                    <a:lnTo>
                      <a:pt x="2276443" y="1703707"/>
                    </a:lnTo>
                    <a:lnTo>
                      <a:pt x="2147578" y="1724102"/>
                    </a:lnTo>
                    <a:cubicBezTo>
                      <a:pt x="2003491" y="1742774"/>
                      <a:pt x="1829793" y="1753677"/>
                      <a:pt x="1642819" y="1753677"/>
                    </a:cubicBezTo>
                    <a:cubicBezTo>
                      <a:pt x="1455845" y="1753677"/>
                      <a:pt x="1282147" y="1742774"/>
                      <a:pt x="1138061" y="1724102"/>
                    </a:cubicBezTo>
                    <a:lnTo>
                      <a:pt x="1009439" y="1703746"/>
                    </a:lnTo>
                    <a:lnTo>
                      <a:pt x="1041006" y="1581337"/>
                    </a:lnTo>
                    <a:lnTo>
                      <a:pt x="1073689" y="1447096"/>
                    </a:lnTo>
                    <a:lnTo>
                      <a:pt x="1138061" y="1436908"/>
                    </a:lnTo>
                    <a:cubicBezTo>
                      <a:pt x="1282147" y="1418236"/>
                      <a:pt x="1455845" y="1407333"/>
                      <a:pt x="1642819" y="1407333"/>
                    </a:cubicBezTo>
                    <a:close/>
                    <a:moveTo>
                      <a:pt x="1642819" y="0"/>
                    </a:moveTo>
                    <a:cubicBezTo>
                      <a:pt x="1720217" y="0"/>
                      <a:pt x="1793951" y="3641"/>
                      <a:pt x="1861015" y="10225"/>
                    </a:cubicBezTo>
                    <a:lnTo>
                      <a:pt x="1896667" y="14716"/>
                    </a:lnTo>
                    <a:lnTo>
                      <a:pt x="1940707" y="239950"/>
                    </a:lnTo>
                    <a:lnTo>
                      <a:pt x="1861015" y="249990"/>
                    </a:lnTo>
                    <a:cubicBezTo>
                      <a:pt x="1793951" y="256573"/>
                      <a:pt x="1720217" y="260214"/>
                      <a:pt x="1642819" y="260214"/>
                    </a:cubicBezTo>
                    <a:cubicBezTo>
                      <a:pt x="1565422" y="260214"/>
                      <a:pt x="1491688" y="256573"/>
                      <a:pt x="1424623" y="249990"/>
                    </a:cubicBezTo>
                    <a:lnTo>
                      <a:pt x="1345180" y="239981"/>
                    </a:lnTo>
                    <a:lnTo>
                      <a:pt x="1389232" y="14683"/>
                    </a:lnTo>
                    <a:lnTo>
                      <a:pt x="1424623" y="10225"/>
                    </a:lnTo>
                    <a:cubicBezTo>
                      <a:pt x="1491688" y="3641"/>
                      <a:pt x="1565422" y="0"/>
                      <a:pt x="1642819" y="0"/>
                    </a:cubicBezTo>
                    <a:close/>
                  </a:path>
                </a:pathLst>
              </a:cu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Rectangle 50">
              <a:extLst>
                <a:ext uri="{FF2B5EF4-FFF2-40B4-BE49-F238E27FC236}">
                  <a16:creationId xmlns:a16="http://schemas.microsoft.com/office/drawing/2014/main" id="{50C2B648-1987-462F-85F7-3EFAA050DA4F}"/>
                </a:ext>
              </a:extLst>
            </p:cNvPr>
            <p:cNvSpPr/>
            <p:nvPr/>
          </p:nvSpPr>
          <p:spPr>
            <a:xfrm>
              <a:off x="3371635" y="4970870"/>
              <a:ext cx="1072793" cy="681552"/>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100%</a:t>
              </a:r>
            </a:p>
          </p:txBody>
        </p:sp>
        <p:sp>
          <p:nvSpPr>
            <p:cNvPr id="52" name="Rectangle 51">
              <a:extLst>
                <a:ext uri="{FF2B5EF4-FFF2-40B4-BE49-F238E27FC236}">
                  <a16:creationId xmlns:a16="http://schemas.microsoft.com/office/drawing/2014/main" id="{ECEA269B-733D-42AF-BA8D-2097BBE45969}"/>
                </a:ext>
              </a:extLst>
            </p:cNvPr>
            <p:cNvSpPr/>
            <p:nvPr/>
          </p:nvSpPr>
          <p:spPr>
            <a:xfrm>
              <a:off x="3371635" y="3559942"/>
              <a:ext cx="947605" cy="681552"/>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98%</a:t>
              </a:r>
            </a:p>
          </p:txBody>
        </p:sp>
        <p:sp>
          <p:nvSpPr>
            <p:cNvPr id="53" name="Rectangle 52">
              <a:extLst>
                <a:ext uri="{FF2B5EF4-FFF2-40B4-BE49-F238E27FC236}">
                  <a16:creationId xmlns:a16="http://schemas.microsoft.com/office/drawing/2014/main" id="{83FC1B93-84F5-4F8C-A9E9-7D8F4CEF720F}"/>
                </a:ext>
              </a:extLst>
            </p:cNvPr>
            <p:cNvSpPr/>
            <p:nvPr/>
          </p:nvSpPr>
          <p:spPr>
            <a:xfrm>
              <a:off x="3371635" y="1084440"/>
              <a:ext cx="947605" cy="681552"/>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32%</a:t>
              </a:r>
            </a:p>
          </p:txBody>
        </p:sp>
        <p:sp>
          <p:nvSpPr>
            <p:cNvPr id="54" name="Rectangle 53">
              <a:extLst>
                <a:ext uri="{FF2B5EF4-FFF2-40B4-BE49-F238E27FC236}">
                  <a16:creationId xmlns:a16="http://schemas.microsoft.com/office/drawing/2014/main" id="{19C08354-4D6C-4A7A-A94C-B02438161439}"/>
                </a:ext>
              </a:extLst>
            </p:cNvPr>
            <p:cNvSpPr/>
            <p:nvPr/>
          </p:nvSpPr>
          <p:spPr>
            <a:xfrm>
              <a:off x="3371635" y="2216822"/>
              <a:ext cx="947605" cy="681552"/>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70%</a:t>
              </a:r>
            </a:p>
          </p:txBody>
        </p:sp>
        <p:sp>
          <p:nvSpPr>
            <p:cNvPr id="55" name="Rectangle 54">
              <a:extLst>
                <a:ext uri="{FF2B5EF4-FFF2-40B4-BE49-F238E27FC236}">
                  <a16:creationId xmlns:a16="http://schemas.microsoft.com/office/drawing/2014/main" id="{ABD89607-01A1-4BA3-A60D-704D4B35AC3B}"/>
                </a:ext>
              </a:extLst>
            </p:cNvPr>
            <p:cNvSpPr/>
            <p:nvPr/>
          </p:nvSpPr>
          <p:spPr>
            <a:xfrm>
              <a:off x="2921532" y="6169243"/>
              <a:ext cx="1674489" cy="579950"/>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Pulse</a:t>
              </a:r>
              <a:endParaRPr lang="en-US" sz="1200" b="1" dirty="0">
                <a:solidFill>
                  <a:schemeClr val="bg1"/>
                </a:solidFill>
              </a:endParaRPr>
            </a:p>
          </p:txBody>
        </p:sp>
      </p:grpSp>
      <p:grpSp>
        <p:nvGrpSpPr>
          <p:cNvPr id="76" name="Group 75">
            <a:extLst>
              <a:ext uri="{FF2B5EF4-FFF2-40B4-BE49-F238E27FC236}">
                <a16:creationId xmlns:a16="http://schemas.microsoft.com/office/drawing/2014/main" id="{3F0CB2F4-3ACC-46ED-8DC9-43139EC1D407}"/>
              </a:ext>
            </a:extLst>
          </p:cNvPr>
          <p:cNvGrpSpPr/>
          <p:nvPr/>
        </p:nvGrpSpPr>
        <p:grpSpPr>
          <a:xfrm>
            <a:off x="9212911" y="-16284"/>
            <a:ext cx="2969063" cy="5546112"/>
            <a:chOff x="1424059" y="0"/>
            <a:chExt cx="4671941" cy="6858000"/>
          </a:xfrm>
        </p:grpSpPr>
        <p:grpSp>
          <p:nvGrpSpPr>
            <p:cNvPr id="77" name="Group 76">
              <a:extLst>
                <a:ext uri="{FF2B5EF4-FFF2-40B4-BE49-F238E27FC236}">
                  <a16:creationId xmlns:a16="http://schemas.microsoft.com/office/drawing/2014/main" id="{C52B0C0C-3A82-48CF-BDCD-9BF137B93266}"/>
                </a:ext>
              </a:extLst>
            </p:cNvPr>
            <p:cNvGrpSpPr/>
            <p:nvPr/>
          </p:nvGrpSpPr>
          <p:grpSpPr>
            <a:xfrm>
              <a:off x="1424059" y="0"/>
              <a:ext cx="4671941" cy="6858000"/>
              <a:chOff x="1424059" y="0"/>
              <a:chExt cx="4671941" cy="6858000"/>
            </a:xfrm>
          </p:grpSpPr>
          <p:sp>
            <p:nvSpPr>
              <p:cNvPr id="83" name="Freeform: Shape 82">
                <a:extLst>
                  <a:ext uri="{FF2B5EF4-FFF2-40B4-BE49-F238E27FC236}">
                    <a16:creationId xmlns:a16="http://schemas.microsoft.com/office/drawing/2014/main" id="{911D870C-F255-4C8E-8FD4-A5E5D115F65F}"/>
                  </a:ext>
                </a:extLst>
              </p:cNvPr>
              <p:cNvSpPr/>
              <p:nvPr/>
            </p:nvSpPr>
            <p:spPr>
              <a:xfrm flipH="1">
                <a:off x="1769908" y="0"/>
                <a:ext cx="3980490" cy="6858000"/>
              </a:xfrm>
              <a:custGeom>
                <a:avLst/>
                <a:gdLst>
                  <a:gd name="connsiteX0" fmla="*/ 1995174 w 3990093"/>
                  <a:gd name="connsiteY0" fmla="*/ 0 h 7613747"/>
                  <a:gd name="connsiteX1" fmla="*/ 1372329 w 3990093"/>
                  <a:gd name="connsiteY1" fmla="*/ 882059 h 7613747"/>
                  <a:gd name="connsiteX2" fmla="*/ 1883529 w 3990093"/>
                  <a:gd name="connsiteY2" fmla="*/ 882059 h 7613747"/>
                  <a:gd name="connsiteX3" fmla="*/ 1878128 w 3990093"/>
                  <a:gd name="connsiteY3" fmla="*/ 956162 h 7613747"/>
                  <a:gd name="connsiteX4" fmla="*/ 70909 w 3990093"/>
                  <a:gd name="connsiteY4" fmla="*/ 7460846 h 7613747"/>
                  <a:gd name="connsiteX5" fmla="*/ 0 w 3990093"/>
                  <a:gd name="connsiteY5" fmla="*/ 7613747 h 7613747"/>
                  <a:gd name="connsiteX6" fmla="*/ 3990093 w 3990093"/>
                  <a:gd name="connsiteY6" fmla="*/ 7613747 h 7613747"/>
                  <a:gd name="connsiteX7" fmla="*/ 3919183 w 3990093"/>
                  <a:gd name="connsiteY7" fmla="*/ 7460846 h 7613747"/>
                  <a:gd name="connsiteX8" fmla="*/ 2111964 w 3990093"/>
                  <a:gd name="connsiteY8" fmla="*/ 956162 h 7613747"/>
                  <a:gd name="connsiteX9" fmla="*/ 2106563 w 3990093"/>
                  <a:gd name="connsiteY9" fmla="*/ 882059 h 7613747"/>
                  <a:gd name="connsiteX10" fmla="*/ 2618018 w 3990093"/>
                  <a:gd name="connsiteY10" fmla="*/ 882059 h 7613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90093" h="7613747">
                    <a:moveTo>
                      <a:pt x="1995174" y="0"/>
                    </a:moveTo>
                    <a:lnTo>
                      <a:pt x="1372329" y="882059"/>
                    </a:lnTo>
                    <a:lnTo>
                      <a:pt x="1883529" y="882059"/>
                    </a:lnTo>
                    <a:lnTo>
                      <a:pt x="1878128" y="956162"/>
                    </a:lnTo>
                    <a:cubicBezTo>
                      <a:pt x="1776044" y="2108592"/>
                      <a:pt x="976289" y="5438858"/>
                      <a:pt x="70909" y="7460846"/>
                    </a:cubicBezTo>
                    <a:lnTo>
                      <a:pt x="0" y="7613747"/>
                    </a:lnTo>
                    <a:lnTo>
                      <a:pt x="3990093" y="7613747"/>
                    </a:lnTo>
                    <a:lnTo>
                      <a:pt x="3919183" y="7460846"/>
                    </a:lnTo>
                    <a:cubicBezTo>
                      <a:pt x="3013802" y="5438858"/>
                      <a:pt x="2214048" y="2108592"/>
                      <a:pt x="2111964" y="956162"/>
                    </a:cubicBezTo>
                    <a:lnTo>
                      <a:pt x="2106563" y="882059"/>
                    </a:lnTo>
                    <a:lnTo>
                      <a:pt x="2618018" y="882059"/>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a:extLst>
                  <a:ext uri="{FF2B5EF4-FFF2-40B4-BE49-F238E27FC236}">
                    <a16:creationId xmlns:a16="http://schemas.microsoft.com/office/drawing/2014/main" id="{9666974D-B57F-40AD-90F6-D7E5C172F015}"/>
                  </a:ext>
                </a:extLst>
              </p:cNvPr>
              <p:cNvGrpSpPr/>
              <p:nvPr/>
            </p:nvGrpSpPr>
            <p:grpSpPr>
              <a:xfrm>
                <a:off x="1424059" y="4907784"/>
                <a:ext cx="4671941" cy="1254202"/>
                <a:chOff x="370701" y="4297061"/>
                <a:chExt cx="4683211" cy="1909122"/>
              </a:xfrm>
            </p:grpSpPr>
            <p:sp>
              <p:nvSpPr>
                <p:cNvPr id="95" name="Freeform: Shape 94">
                  <a:extLst>
                    <a:ext uri="{FF2B5EF4-FFF2-40B4-BE49-F238E27FC236}">
                      <a16:creationId xmlns:a16="http://schemas.microsoft.com/office/drawing/2014/main" id="{875862AA-5860-4AAE-86C8-5DD1C1EE94F5}"/>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4F969AB-122C-4B0D-8C92-A57281EE4BDD}"/>
                    </a:ext>
                  </a:extLst>
                </p:cNvPr>
                <p:cNvSpPr/>
                <p:nvPr/>
              </p:nvSpPr>
              <p:spPr>
                <a:xfrm>
                  <a:off x="370701" y="5631592"/>
                  <a:ext cx="4683210" cy="574591"/>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5833ABBB-AB31-46DF-B936-199FB86406C7}"/>
                  </a:ext>
                </a:extLst>
              </p:cNvPr>
              <p:cNvGrpSpPr/>
              <p:nvPr/>
            </p:nvGrpSpPr>
            <p:grpSpPr>
              <a:xfrm>
                <a:off x="2309575" y="3503429"/>
                <a:ext cx="2900907" cy="1140184"/>
                <a:chOff x="370701" y="4297061"/>
                <a:chExt cx="4683211" cy="1909122"/>
              </a:xfrm>
            </p:grpSpPr>
            <p:sp>
              <p:nvSpPr>
                <p:cNvPr id="93" name="Freeform: Shape 92">
                  <a:extLst>
                    <a:ext uri="{FF2B5EF4-FFF2-40B4-BE49-F238E27FC236}">
                      <a16:creationId xmlns:a16="http://schemas.microsoft.com/office/drawing/2014/main" id="{7C58EED4-D69A-4071-BF79-221940B10927}"/>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3B0ACB06-90B6-48CB-821F-B3F93EF9D757}"/>
                    </a:ext>
                  </a:extLst>
                </p:cNvPr>
                <p:cNvSpPr/>
                <p:nvPr/>
              </p:nvSpPr>
              <p:spPr>
                <a:xfrm>
                  <a:off x="370701" y="5631592"/>
                  <a:ext cx="4683210" cy="574591"/>
                </a:xfrm>
                <a:prstGeom prst="ellips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85">
                <a:extLst>
                  <a:ext uri="{FF2B5EF4-FFF2-40B4-BE49-F238E27FC236}">
                    <a16:creationId xmlns:a16="http://schemas.microsoft.com/office/drawing/2014/main" id="{E86E54EB-D567-4366-807C-0866890ACD04}"/>
                  </a:ext>
                </a:extLst>
              </p:cNvPr>
              <p:cNvGrpSpPr/>
              <p:nvPr/>
            </p:nvGrpSpPr>
            <p:grpSpPr>
              <a:xfrm>
                <a:off x="2859410" y="2205854"/>
                <a:ext cx="1801235" cy="1036530"/>
                <a:chOff x="370701" y="4297061"/>
                <a:chExt cx="4683211" cy="1909122"/>
              </a:xfrm>
              <a:solidFill>
                <a:schemeClr val="accent6"/>
              </a:solidFill>
            </p:grpSpPr>
            <p:sp>
              <p:nvSpPr>
                <p:cNvPr id="91" name="Freeform: Shape 90">
                  <a:extLst>
                    <a:ext uri="{FF2B5EF4-FFF2-40B4-BE49-F238E27FC236}">
                      <a16:creationId xmlns:a16="http://schemas.microsoft.com/office/drawing/2014/main" id="{55928D12-698C-488A-BBFD-D2D6CEE7977D}"/>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27EB955-AE8D-489C-9102-5C9C57D7A8AC}"/>
                    </a:ext>
                  </a:extLst>
                </p:cNvPr>
                <p:cNvSpPr/>
                <p:nvPr/>
              </p:nvSpPr>
              <p:spPr>
                <a:xfrm>
                  <a:off x="370701" y="5631592"/>
                  <a:ext cx="4683210" cy="574591"/>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B92EFDA8-3A0B-493F-9EC1-F67BF9529AA8}"/>
                  </a:ext>
                </a:extLst>
              </p:cNvPr>
              <p:cNvGrpSpPr/>
              <p:nvPr/>
            </p:nvGrpSpPr>
            <p:grpSpPr>
              <a:xfrm>
                <a:off x="3200815" y="1118403"/>
                <a:ext cx="1118425" cy="778760"/>
                <a:chOff x="370701" y="4297061"/>
                <a:chExt cx="4683211" cy="1909122"/>
              </a:xfrm>
            </p:grpSpPr>
            <p:sp>
              <p:nvSpPr>
                <p:cNvPr id="89" name="Freeform: Shape 88">
                  <a:extLst>
                    <a:ext uri="{FF2B5EF4-FFF2-40B4-BE49-F238E27FC236}">
                      <a16:creationId xmlns:a16="http://schemas.microsoft.com/office/drawing/2014/main" id="{513F50E8-8EB6-44B6-BFA0-B2EABD08F935}"/>
                    </a:ext>
                  </a:extLst>
                </p:cNvPr>
                <p:cNvSpPr/>
                <p:nvPr/>
              </p:nvSpPr>
              <p:spPr>
                <a:xfrm>
                  <a:off x="370701" y="4297061"/>
                  <a:ext cx="4683211" cy="1621827"/>
                </a:xfrm>
                <a:custGeom>
                  <a:avLst/>
                  <a:gdLst>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00874 w 4683211"/>
                    <a:gd name="connsiteY5" fmla="*/ 306689 h 1621827"/>
                    <a:gd name="connsiteX6" fmla="*/ 812329 w 4683211"/>
                    <a:gd name="connsiteY6" fmla="*/ 287296 h 1621827"/>
                    <a:gd name="connsiteX7" fmla="*/ 815547 w 4683211"/>
                    <a:gd name="connsiteY7" fmla="*/ 287296 h 1621827"/>
                    <a:gd name="connsiteX8" fmla="*/ 2347785 w 4683211"/>
                    <a:gd name="connsiteY8" fmla="*/ 0 h 1621827"/>
                    <a:gd name="connsiteX0" fmla="*/ 2347785 w 4683211"/>
                    <a:gd name="connsiteY0" fmla="*/ 0 h 1621827"/>
                    <a:gd name="connsiteX1" fmla="*/ 3880023 w 4683211"/>
                    <a:gd name="connsiteY1" fmla="*/ 287296 h 1621827"/>
                    <a:gd name="connsiteX2" fmla="*/ 3875736 w 4683211"/>
                    <a:gd name="connsiteY2" fmla="*/ 295270 h 1621827"/>
                    <a:gd name="connsiteX3" fmla="*/ 4683211 w 4683211"/>
                    <a:gd name="connsiteY3" fmla="*/ 1621827 h 1621827"/>
                    <a:gd name="connsiteX4" fmla="*/ 0 w 4683211"/>
                    <a:gd name="connsiteY4" fmla="*/ 1621827 h 1621827"/>
                    <a:gd name="connsiteX5" fmla="*/ 812329 w 4683211"/>
                    <a:gd name="connsiteY5" fmla="*/ 287296 h 1621827"/>
                    <a:gd name="connsiteX6" fmla="*/ 815547 w 4683211"/>
                    <a:gd name="connsiteY6" fmla="*/ 287296 h 1621827"/>
                    <a:gd name="connsiteX7" fmla="*/ 2347785 w 4683211"/>
                    <a:gd name="connsiteY7" fmla="*/ 0 h 1621827"/>
                    <a:gd name="connsiteX0" fmla="*/ 2347785 w 4683211"/>
                    <a:gd name="connsiteY0" fmla="*/ 0 h 1621827"/>
                    <a:gd name="connsiteX1" fmla="*/ 3880023 w 4683211"/>
                    <a:gd name="connsiteY1" fmla="*/ 287296 h 1621827"/>
                    <a:gd name="connsiteX2" fmla="*/ 4683211 w 4683211"/>
                    <a:gd name="connsiteY2" fmla="*/ 1621827 h 1621827"/>
                    <a:gd name="connsiteX3" fmla="*/ 0 w 4683211"/>
                    <a:gd name="connsiteY3" fmla="*/ 1621827 h 1621827"/>
                    <a:gd name="connsiteX4" fmla="*/ 812329 w 4683211"/>
                    <a:gd name="connsiteY4" fmla="*/ 287296 h 1621827"/>
                    <a:gd name="connsiteX5" fmla="*/ 815547 w 4683211"/>
                    <a:gd name="connsiteY5" fmla="*/ 287296 h 1621827"/>
                    <a:gd name="connsiteX6" fmla="*/ 2347785 w 4683211"/>
                    <a:gd name="connsiteY6" fmla="*/ 0 h 1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83211" h="1621827">
                      <a:moveTo>
                        <a:pt x="2347785" y="0"/>
                      </a:moveTo>
                      <a:cubicBezTo>
                        <a:pt x="3194017" y="0"/>
                        <a:pt x="3880023" y="128627"/>
                        <a:pt x="3880023" y="287296"/>
                      </a:cubicBezTo>
                      <a:lnTo>
                        <a:pt x="4683211" y="1621827"/>
                      </a:lnTo>
                      <a:lnTo>
                        <a:pt x="0" y="1621827"/>
                      </a:lnTo>
                      <a:lnTo>
                        <a:pt x="812329" y="287296"/>
                      </a:lnTo>
                      <a:lnTo>
                        <a:pt x="815547" y="287296"/>
                      </a:lnTo>
                      <a:cubicBezTo>
                        <a:pt x="815547" y="128627"/>
                        <a:pt x="1501553" y="0"/>
                        <a:pt x="2347785" y="0"/>
                      </a:cubicBezTo>
                      <a:close/>
                    </a:path>
                  </a:pathLst>
                </a:cu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47384205-5195-4EB0-ACE3-087EF7D1D9F9}"/>
                    </a:ext>
                  </a:extLst>
                </p:cNvPr>
                <p:cNvSpPr/>
                <p:nvPr/>
              </p:nvSpPr>
              <p:spPr>
                <a:xfrm>
                  <a:off x="370701" y="5631592"/>
                  <a:ext cx="4683210" cy="574591"/>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Freeform: Shape 87">
                <a:extLst>
                  <a:ext uri="{FF2B5EF4-FFF2-40B4-BE49-F238E27FC236}">
                    <a16:creationId xmlns:a16="http://schemas.microsoft.com/office/drawing/2014/main" id="{4EFE0B3A-CDD7-4EF3-A692-587435F05C78}"/>
                  </a:ext>
                </a:extLst>
              </p:cNvPr>
              <p:cNvSpPr/>
              <p:nvPr/>
            </p:nvSpPr>
            <p:spPr>
              <a:xfrm>
                <a:off x="2121162" y="1662779"/>
                <a:ext cx="3277977" cy="4499207"/>
              </a:xfrm>
              <a:custGeom>
                <a:avLst/>
                <a:gdLst>
                  <a:gd name="connsiteX0" fmla="*/ 1642821 w 3285885"/>
                  <a:gd name="connsiteY0" fmla="*/ 4575939 h 4995017"/>
                  <a:gd name="connsiteX1" fmla="*/ 3132300 w 3285885"/>
                  <a:gd name="connsiteY1" fmla="*/ 4623788 h 4995017"/>
                  <a:gd name="connsiteX2" fmla="*/ 3169561 w 3285885"/>
                  <a:gd name="connsiteY2" fmla="*/ 4626818 h 4995017"/>
                  <a:gd name="connsiteX3" fmla="*/ 3233673 w 3285885"/>
                  <a:gd name="connsiteY3" fmla="*/ 4802068 h 4995017"/>
                  <a:gd name="connsiteX4" fmla="*/ 3285885 w 3285885"/>
                  <a:gd name="connsiteY4" fmla="*/ 4934678 h 4995017"/>
                  <a:gd name="connsiteX5" fmla="*/ 3132300 w 3285885"/>
                  <a:gd name="connsiteY5" fmla="*/ 4947169 h 4995017"/>
                  <a:gd name="connsiteX6" fmla="*/ 1642821 w 3285885"/>
                  <a:gd name="connsiteY6" fmla="*/ 4995017 h 4995017"/>
                  <a:gd name="connsiteX7" fmla="*/ 153342 w 3285885"/>
                  <a:gd name="connsiteY7" fmla="*/ 4947169 h 4995017"/>
                  <a:gd name="connsiteX8" fmla="*/ 0 w 3285885"/>
                  <a:gd name="connsiteY8" fmla="*/ 4934697 h 4995017"/>
                  <a:gd name="connsiteX9" fmla="*/ 52219 w 3285885"/>
                  <a:gd name="connsiteY9" fmla="*/ 4802068 h 4995017"/>
                  <a:gd name="connsiteX10" fmla="*/ 116339 w 3285885"/>
                  <a:gd name="connsiteY10" fmla="*/ 4626797 h 4995017"/>
                  <a:gd name="connsiteX11" fmla="*/ 153342 w 3285885"/>
                  <a:gd name="connsiteY11" fmla="*/ 4623788 h 4995017"/>
                  <a:gd name="connsiteX12" fmla="*/ 1642821 w 3285885"/>
                  <a:gd name="connsiteY12" fmla="*/ 4575939 h 4995017"/>
                  <a:gd name="connsiteX13" fmla="*/ 1642819 w 3285885"/>
                  <a:gd name="connsiteY13" fmla="*/ 2928341 h 4995017"/>
                  <a:gd name="connsiteX14" fmla="*/ 2567668 w 3285885"/>
                  <a:gd name="connsiteY14" fmla="*/ 2971840 h 4995017"/>
                  <a:gd name="connsiteX15" fmla="*/ 2626389 w 3285885"/>
                  <a:gd name="connsiteY15" fmla="*/ 2978832 h 4995017"/>
                  <a:gd name="connsiteX16" fmla="*/ 2708267 w 3285885"/>
                  <a:gd name="connsiteY16" fmla="*/ 3248144 h 4995017"/>
                  <a:gd name="connsiteX17" fmla="*/ 2670919 w 3285885"/>
                  <a:gd name="connsiteY17" fmla="*/ 3253528 h 4995017"/>
                  <a:gd name="connsiteX18" fmla="*/ 1642819 w 3285885"/>
                  <a:gd name="connsiteY18" fmla="*/ 3309321 h 4995017"/>
                  <a:gd name="connsiteX19" fmla="*/ 614720 w 3285885"/>
                  <a:gd name="connsiteY19" fmla="*/ 3253528 h 4995017"/>
                  <a:gd name="connsiteX20" fmla="*/ 577615 w 3285885"/>
                  <a:gd name="connsiteY20" fmla="*/ 3248179 h 4995017"/>
                  <a:gd name="connsiteX21" fmla="*/ 659513 w 3285885"/>
                  <a:gd name="connsiteY21" fmla="*/ 2978800 h 4995017"/>
                  <a:gd name="connsiteX22" fmla="*/ 717970 w 3285885"/>
                  <a:gd name="connsiteY22" fmla="*/ 2971840 h 4995017"/>
                  <a:gd name="connsiteX23" fmla="*/ 1642819 w 3285885"/>
                  <a:gd name="connsiteY23" fmla="*/ 2928341 h 4995017"/>
                  <a:gd name="connsiteX24" fmla="*/ 1642819 w 3285885"/>
                  <a:gd name="connsiteY24" fmla="*/ 1407333 h 4995017"/>
                  <a:gd name="connsiteX25" fmla="*/ 2147578 w 3285885"/>
                  <a:gd name="connsiteY25" fmla="*/ 1436908 h 4995017"/>
                  <a:gd name="connsiteX26" fmla="*/ 2212214 w 3285885"/>
                  <a:gd name="connsiteY26" fmla="*/ 1447138 h 4995017"/>
                  <a:gd name="connsiteX27" fmla="*/ 2244887 w 3285885"/>
                  <a:gd name="connsiteY27" fmla="*/ 1581337 h 4995017"/>
                  <a:gd name="connsiteX28" fmla="*/ 2276443 w 3285885"/>
                  <a:gd name="connsiteY28" fmla="*/ 1703707 h 4995017"/>
                  <a:gd name="connsiteX29" fmla="*/ 2147578 w 3285885"/>
                  <a:gd name="connsiteY29" fmla="*/ 1724102 h 4995017"/>
                  <a:gd name="connsiteX30" fmla="*/ 1642819 w 3285885"/>
                  <a:gd name="connsiteY30" fmla="*/ 1753677 h 4995017"/>
                  <a:gd name="connsiteX31" fmla="*/ 1138061 w 3285885"/>
                  <a:gd name="connsiteY31" fmla="*/ 1724102 h 4995017"/>
                  <a:gd name="connsiteX32" fmla="*/ 1009439 w 3285885"/>
                  <a:gd name="connsiteY32" fmla="*/ 1703746 h 4995017"/>
                  <a:gd name="connsiteX33" fmla="*/ 1041006 w 3285885"/>
                  <a:gd name="connsiteY33" fmla="*/ 1581337 h 4995017"/>
                  <a:gd name="connsiteX34" fmla="*/ 1073689 w 3285885"/>
                  <a:gd name="connsiteY34" fmla="*/ 1447096 h 4995017"/>
                  <a:gd name="connsiteX35" fmla="*/ 1138061 w 3285885"/>
                  <a:gd name="connsiteY35" fmla="*/ 1436908 h 4995017"/>
                  <a:gd name="connsiteX36" fmla="*/ 1642819 w 3285885"/>
                  <a:gd name="connsiteY36" fmla="*/ 1407333 h 4995017"/>
                  <a:gd name="connsiteX37" fmla="*/ 1642819 w 3285885"/>
                  <a:gd name="connsiteY37" fmla="*/ 0 h 4995017"/>
                  <a:gd name="connsiteX38" fmla="*/ 1861015 w 3285885"/>
                  <a:gd name="connsiteY38" fmla="*/ 10225 h 4995017"/>
                  <a:gd name="connsiteX39" fmla="*/ 1896667 w 3285885"/>
                  <a:gd name="connsiteY39" fmla="*/ 14716 h 4995017"/>
                  <a:gd name="connsiteX40" fmla="*/ 1940707 w 3285885"/>
                  <a:gd name="connsiteY40" fmla="*/ 239950 h 4995017"/>
                  <a:gd name="connsiteX41" fmla="*/ 1861015 w 3285885"/>
                  <a:gd name="connsiteY41" fmla="*/ 249990 h 4995017"/>
                  <a:gd name="connsiteX42" fmla="*/ 1642819 w 3285885"/>
                  <a:gd name="connsiteY42" fmla="*/ 260214 h 4995017"/>
                  <a:gd name="connsiteX43" fmla="*/ 1424623 w 3285885"/>
                  <a:gd name="connsiteY43" fmla="*/ 249990 h 4995017"/>
                  <a:gd name="connsiteX44" fmla="*/ 1345180 w 3285885"/>
                  <a:gd name="connsiteY44" fmla="*/ 239981 h 4995017"/>
                  <a:gd name="connsiteX45" fmla="*/ 1389232 w 3285885"/>
                  <a:gd name="connsiteY45" fmla="*/ 14683 h 4995017"/>
                  <a:gd name="connsiteX46" fmla="*/ 1424623 w 3285885"/>
                  <a:gd name="connsiteY46" fmla="*/ 10225 h 4995017"/>
                  <a:gd name="connsiteX47" fmla="*/ 1642819 w 3285885"/>
                  <a:gd name="connsiteY47" fmla="*/ 0 h 4995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285885" h="4995017">
                    <a:moveTo>
                      <a:pt x="1642821" y="4575939"/>
                    </a:moveTo>
                    <a:cubicBezTo>
                      <a:pt x="2208611" y="4575939"/>
                      <a:pt x="2727532" y="4593896"/>
                      <a:pt x="3132300" y="4623788"/>
                    </a:cubicBezTo>
                    <a:lnTo>
                      <a:pt x="3169561" y="4626818"/>
                    </a:lnTo>
                    <a:lnTo>
                      <a:pt x="3233673" y="4802068"/>
                    </a:lnTo>
                    <a:lnTo>
                      <a:pt x="3285885" y="4934678"/>
                    </a:lnTo>
                    <a:lnTo>
                      <a:pt x="3132300" y="4947169"/>
                    </a:lnTo>
                    <a:cubicBezTo>
                      <a:pt x="2727532" y="4977061"/>
                      <a:pt x="2208611" y="4995017"/>
                      <a:pt x="1642821" y="4995017"/>
                    </a:cubicBezTo>
                    <a:cubicBezTo>
                      <a:pt x="1077032" y="4995017"/>
                      <a:pt x="558110" y="4977061"/>
                      <a:pt x="153342" y="4947169"/>
                    </a:cubicBezTo>
                    <a:lnTo>
                      <a:pt x="0" y="4934697"/>
                    </a:lnTo>
                    <a:lnTo>
                      <a:pt x="52219" y="4802068"/>
                    </a:lnTo>
                    <a:lnTo>
                      <a:pt x="116339" y="4626797"/>
                    </a:lnTo>
                    <a:lnTo>
                      <a:pt x="153342" y="4623788"/>
                    </a:lnTo>
                    <a:cubicBezTo>
                      <a:pt x="558110" y="4593896"/>
                      <a:pt x="1077032" y="4575939"/>
                      <a:pt x="1642821" y="4575939"/>
                    </a:cubicBezTo>
                    <a:close/>
                    <a:moveTo>
                      <a:pt x="1642819" y="2928341"/>
                    </a:moveTo>
                    <a:cubicBezTo>
                      <a:pt x="1994130" y="2928341"/>
                      <a:pt x="2316339" y="2944665"/>
                      <a:pt x="2567668" y="2971840"/>
                    </a:cubicBezTo>
                    <a:lnTo>
                      <a:pt x="2626389" y="2978832"/>
                    </a:lnTo>
                    <a:lnTo>
                      <a:pt x="2708267" y="3248144"/>
                    </a:lnTo>
                    <a:lnTo>
                      <a:pt x="2670919" y="3253528"/>
                    </a:lnTo>
                    <a:cubicBezTo>
                      <a:pt x="2407805" y="3288000"/>
                      <a:pt x="2044317" y="3309321"/>
                      <a:pt x="1642819" y="3309321"/>
                    </a:cubicBezTo>
                    <a:cubicBezTo>
                      <a:pt x="1241321" y="3309321"/>
                      <a:pt x="877833" y="3288000"/>
                      <a:pt x="614720" y="3253528"/>
                    </a:cubicBezTo>
                    <a:lnTo>
                      <a:pt x="577615" y="3248179"/>
                    </a:lnTo>
                    <a:lnTo>
                      <a:pt x="659513" y="2978800"/>
                    </a:lnTo>
                    <a:lnTo>
                      <a:pt x="717970" y="2971840"/>
                    </a:lnTo>
                    <a:cubicBezTo>
                      <a:pt x="969299" y="2944665"/>
                      <a:pt x="1291508" y="2928341"/>
                      <a:pt x="1642819" y="2928341"/>
                    </a:cubicBezTo>
                    <a:close/>
                    <a:moveTo>
                      <a:pt x="1642819" y="1407333"/>
                    </a:moveTo>
                    <a:cubicBezTo>
                      <a:pt x="1829793" y="1407333"/>
                      <a:pt x="2003491" y="1418236"/>
                      <a:pt x="2147578" y="1436908"/>
                    </a:cubicBezTo>
                    <a:lnTo>
                      <a:pt x="2212214" y="1447138"/>
                    </a:lnTo>
                    <a:lnTo>
                      <a:pt x="2244887" y="1581337"/>
                    </a:lnTo>
                    <a:lnTo>
                      <a:pt x="2276443" y="1703707"/>
                    </a:lnTo>
                    <a:lnTo>
                      <a:pt x="2147578" y="1724102"/>
                    </a:lnTo>
                    <a:cubicBezTo>
                      <a:pt x="2003491" y="1742774"/>
                      <a:pt x="1829793" y="1753677"/>
                      <a:pt x="1642819" y="1753677"/>
                    </a:cubicBezTo>
                    <a:cubicBezTo>
                      <a:pt x="1455845" y="1753677"/>
                      <a:pt x="1282147" y="1742774"/>
                      <a:pt x="1138061" y="1724102"/>
                    </a:cubicBezTo>
                    <a:lnTo>
                      <a:pt x="1009439" y="1703746"/>
                    </a:lnTo>
                    <a:lnTo>
                      <a:pt x="1041006" y="1581337"/>
                    </a:lnTo>
                    <a:lnTo>
                      <a:pt x="1073689" y="1447096"/>
                    </a:lnTo>
                    <a:lnTo>
                      <a:pt x="1138061" y="1436908"/>
                    </a:lnTo>
                    <a:cubicBezTo>
                      <a:pt x="1282147" y="1418236"/>
                      <a:pt x="1455845" y="1407333"/>
                      <a:pt x="1642819" y="1407333"/>
                    </a:cubicBezTo>
                    <a:close/>
                    <a:moveTo>
                      <a:pt x="1642819" y="0"/>
                    </a:moveTo>
                    <a:cubicBezTo>
                      <a:pt x="1720217" y="0"/>
                      <a:pt x="1793951" y="3641"/>
                      <a:pt x="1861015" y="10225"/>
                    </a:cubicBezTo>
                    <a:lnTo>
                      <a:pt x="1896667" y="14716"/>
                    </a:lnTo>
                    <a:lnTo>
                      <a:pt x="1940707" y="239950"/>
                    </a:lnTo>
                    <a:lnTo>
                      <a:pt x="1861015" y="249990"/>
                    </a:lnTo>
                    <a:cubicBezTo>
                      <a:pt x="1793951" y="256573"/>
                      <a:pt x="1720217" y="260214"/>
                      <a:pt x="1642819" y="260214"/>
                    </a:cubicBezTo>
                    <a:cubicBezTo>
                      <a:pt x="1565422" y="260214"/>
                      <a:pt x="1491688" y="256573"/>
                      <a:pt x="1424623" y="249990"/>
                    </a:cubicBezTo>
                    <a:lnTo>
                      <a:pt x="1345180" y="239981"/>
                    </a:lnTo>
                    <a:lnTo>
                      <a:pt x="1389232" y="14683"/>
                    </a:lnTo>
                    <a:lnTo>
                      <a:pt x="1424623" y="10225"/>
                    </a:lnTo>
                    <a:cubicBezTo>
                      <a:pt x="1491688" y="3641"/>
                      <a:pt x="1565422" y="0"/>
                      <a:pt x="1642819" y="0"/>
                    </a:cubicBezTo>
                    <a:close/>
                  </a:path>
                </a:pathLst>
              </a:cu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a:extLst>
                <a:ext uri="{FF2B5EF4-FFF2-40B4-BE49-F238E27FC236}">
                  <a16:creationId xmlns:a16="http://schemas.microsoft.com/office/drawing/2014/main" id="{A07748F1-CED3-488F-8A6E-81144551E88E}"/>
                </a:ext>
              </a:extLst>
            </p:cNvPr>
            <p:cNvSpPr/>
            <p:nvPr/>
          </p:nvSpPr>
          <p:spPr>
            <a:xfrm>
              <a:off x="3200814" y="4970870"/>
              <a:ext cx="1118425" cy="681551"/>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82%</a:t>
              </a:r>
            </a:p>
          </p:txBody>
        </p:sp>
        <p:sp>
          <p:nvSpPr>
            <p:cNvPr id="79" name="Rectangle 78">
              <a:extLst>
                <a:ext uri="{FF2B5EF4-FFF2-40B4-BE49-F238E27FC236}">
                  <a16:creationId xmlns:a16="http://schemas.microsoft.com/office/drawing/2014/main" id="{569A22F3-27B5-4419-BB50-0235AEDF814A}"/>
                </a:ext>
              </a:extLst>
            </p:cNvPr>
            <p:cNvSpPr/>
            <p:nvPr/>
          </p:nvSpPr>
          <p:spPr>
            <a:xfrm>
              <a:off x="3200814" y="3559944"/>
              <a:ext cx="1118425" cy="681551"/>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54%</a:t>
              </a:r>
            </a:p>
          </p:txBody>
        </p:sp>
        <p:sp>
          <p:nvSpPr>
            <p:cNvPr id="80" name="Rectangle 79">
              <a:extLst>
                <a:ext uri="{FF2B5EF4-FFF2-40B4-BE49-F238E27FC236}">
                  <a16:creationId xmlns:a16="http://schemas.microsoft.com/office/drawing/2014/main" id="{34ABE30F-FF16-456D-BEB3-C661BBA2428C}"/>
                </a:ext>
              </a:extLst>
            </p:cNvPr>
            <p:cNvSpPr/>
            <p:nvPr/>
          </p:nvSpPr>
          <p:spPr>
            <a:xfrm>
              <a:off x="3200814" y="1084441"/>
              <a:ext cx="1118425" cy="681551"/>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12%</a:t>
              </a:r>
            </a:p>
          </p:txBody>
        </p:sp>
        <p:sp>
          <p:nvSpPr>
            <p:cNvPr id="81" name="Rectangle 80">
              <a:extLst>
                <a:ext uri="{FF2B5EF4-FFF2-40B4-BE49-F238E27FC236}">
                  <a16:creationId xmlns:a16="http://schemas.microsoft.com/office/drawing/2014/main" id="{4E531C13-14BC-4D88-91C3-D13E4194ABBF}"/>
                </a:ext>
              </a:extLst>
            </p:cNvPr>
            <p:cNvSpPr/>
            <p:nvPr/>
          </p:nvSpPr>
          <p:spPr>
            <a:xfrm>
              <a:off x="3200814" y="2216823"/>
              <a:ext cx="1118425" cy="681551"/>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26%</a:t>
              </a:r>
            </a:p>
          </p:txBody>
        </p:sp>
        <p:sp>
          <p:nvSpPr>
            <p:cNvPr id="82" name="Rectangle 81">
              <a:extLst>
                <a:ext uri="{FF2B5EF4-FFF2-40B4-BE49-F238E27FC236}">
                  <a16:creationId xmlns:a16="http://schemas.microsoft.com/office/drawing/2014/main" id="{ACFCA836-553C-40F1-BED2-0D64A9B1656D}"/>
                </a:ext>
              </a:extLst>
            </p:cNvPr>
            <p:cNvSpPr/>
            <p:nvPr/>
          </p:nvSpPr>
          <p:spPr>
            <a:xfrm>
              <a:off x="2309575" y="6169243"/>
              <a:ext cx="2900907" cy="579950"/>
            </a:xfrm>
            <a:prstGeom prst="rect">
              <a:avLst/>
            </a:prstGeom>
            <a:solidFill>
              <a:srgbClr val="00C6BB">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Candyman</a:t>
              </a:r>
              <a:endParaRPr lang="en-US" sz="1600" b="1" dirty="0">
                <a:solidFill>
                  <a:schemeClr val="bg1"/>
                </a:solidFill>
              </a:endParaRPr>
            </a:p>
          </p:txBody>
        </p:sp>
      </p:grpSp>
      <p:sp>
        <p:nvSpPr>
          <p:cNvPr id="98" name="Rectangle: Rounded Corners 97">
            <a:extLst>
              <a:ext uri="{FF2B5EF4-FFF2-40B4-BE49-F238E27FC236}">
                <a16:creationId xmlns:a16="http://schemas.microsoft.com/office/drawing/2014/main" id="{61B67ABB-9735-4F7A-8F58-C8A35BD5A808}"/>
              </a:ext>
            </a:extLst>
          </p:cNvPr>
          <p:cNvSpPr/>
          <p:nvPr/>
        </p:nvSpPr>
        <p:spPr>
          <a:xfrm>
            <a:off x="664492" y="5730837"/>
            <a:ext cx="10863013" cy="927896"/>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This data represents, that respondents are more aware of  Pulse as compare to Kopiko and Candyman and Pulse has more currently consuming people as compare to Kopiko and Candyman.  </a:t>
            </a:r>
          </a:p>
        </p:txBody>
      </p:sp>
      <p:sp>
        <p:nvSpPr>
          <p:cNvPr id="97" name="Rectangle 96"/>
          <p:cNvSpPr/>
          <p:nvPr/>
        </p:nvSpPr>
        <p:spPr>
          <a:xfrm>
            <a:off x="0" y="0"/>
            <a:ext cx="2222083" cy="369332"/>
          </a:xfrm>
          <a:prstGeom prst="rect">
            <a:avLst/>
          </a:prstGeom>
        </p:spPr>
        <p:txBody>
          <a:bodyPr wrap="none">
            <a:spAutoFit/>
          </a:bodyPr>
          <a:lstStyle/>
          <a:p>
            <a:pPr algn="ctr"/>
            <a:r>
              <a:rPr lang="en-US" dirty="0"/>
              <a:t>Funnel : Part 2 of 2</a:t>
            </a:r>
          </a:p>
        </p:txBody>
      </p:sp>
    </p:spTree>
    <p:extLst>
      <p:ext uri="{BB962C8B-B14F-4D97-AF65-F5344CB8AC3E}">
        <p14:creationId xmlns:p14="http://schemas.microsoft.com/office/powerpoint/2010/main" val="1282912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D8975-F20F-4AB3-92D3-29EF1F011C43}"/>
              </a:ext>
            </a:extLst>
          </p:cNvPr>
          <p:cNvSpPr>
            <a:spLocks noGrp="1"/>
          </p:cNvSpPr>
          <p:nvPr>
            <p:ph type="title"/>
          </p:nvPr>
        </p:nvSpPr>
        <p:spPr/>
        <p:txBody>
          <a:bodyPr/>
          <a:lstStyle/>
          <a:p>
            <a:r>
              <a:rPr lang="en-US" dirty="0">
                <a:solidFill>
                  <a:schemeClr val="bg1"/>
                </a:solidFill>
              </a:rPr>
              <a:t>Consumption Pattern </a:t>
            </a:r>
          </a:p>
        </p:txBody>
      </p:sp>
      <p:sp>
        <p:nvSpPr>
          <p:cNvPr id="29" name="Rectangle 28">
            <a:extLst>
              <a:ext uri="{FF2B5EF4-FFF2-40B4-BE49-F238E27FC236}">
                <a16:creationId xmlns:a16="http://schemas.microsoft.com/office/drawing/2014/main" id="{F6D13150-BBAD-4863-9BDD-15E6D7DC6144}"/>
              </a:ext>
            </a:extLst>
          </p:cNvPr>
          <p:cNvSpPr/>
          <p:nvPr/>
        </p:nvSpPr>
        <p:spPr>
          <a:xfrm>
            <a:off x="0" y="5277665"/>
            <a:ext cx="12194813" cy="577725"/>
          </a:xfrm>
          <a:prstGeom prst="rect">
            <a:avLst/>
          </a:prstGeom>
          <a:solidFill>
            <a:srgbClr val="00C6BB">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90720B7-B10A-4B6F-8DBE-036948144FCF}"/>
              </a:ext>
            </a:extLst>
          </p:cNvPr>
          <p:cNvSpPr/>
          <p:nvPr/>
        </p:nvSpPr>
        <p:spPr>
          <a:xfrm>
            <a:off x="-2814" y="3793605"/>
            <a:ext cx="12194813" cy="458354"/>
          </a:xfrm>
          <a:prstGeom prst="rect">
            <a:avLst/>
          </a:prstGeom>
          <a:solidFill>
            <a:srgbClr val="00C6BB">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B7E320D-4456-40FA-B8E8-9E274753EB86}"/>
              </a:ext>
            </a:extLst>
          </p:cNvPr>
          <p:cNvSpPr/>
          <p:nvPr/>
        </p:nvSpPr>
        <p:spPr>
          <a:xfrm>
            <a:off x="-2813" y="3086182"/>
            <a:ext cx="12194813" cy="458354"/>
          </a:xfrm>
          <a:prstGeom prst="rect">
            <a:avLst/>
          </a:prstGeom>
          <a:solidFill>
            <a:srgbClr val="00C6BB">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0D3DC30-CF7E-44EE-A5C0-B19866DE8274}"/>
              </a:ext>
            </a:extLst>
          </p:cNvPr>
          <p:cNvSpPr txBox="1"/>
          <p:nvPr/>
        </p:nvSpPr>
        <p:spPr>
          <a:xfrm>
            <a:off x="271368" y="3838116"/>
            <a:ext cx="1409360" cy="369332"/>
          </a:xfrm>
          <a:prstGeom prst="rect">
            <a:avLst/>
          </a:prstGeom>
          <a:noFill/>
        </p:spPr>
        <p:txBody>
          <a:bodyPr wrap="none" rtlCol="0">
            <a:spAutoFit/>
          </a:bodyPr>
          <a:lstStyle/>
          <a:p>
            <a:r>
              <a:rPr lang="en-US" b="1" dirty="0"/>
              <a:t>Alpenliebe</a:t>
            </a:r>
          </a:p>
        </p:txBody>
      </p:sp>
      <p:sp>
        <p:nvSpPr>
          <p:cNvPr id="33" name="Rectangle: Rounded Corners 32">
            <a:extLst>
              <a:ext uri="{FF2B5EF4-FFF2-40B4-BE49-F238E27FC236}">
                <a16:creationId xmlns:a16="http://schemas.microsoft.com/office/drawing/2014/main" id="{E29084A9-4D3A-4D56-A349-BC5000EAC430}"/>
              </a:ext>
            </a:extLst>
          </p:cNvPr>
          <p:cNvSpPr/>
          <p:nvPr/>
        </p:nvSpPr>
        <p:spPr>
          <a:xfrm>
            <a:off x="9687726" y="2395378"/>
            <a:ext cx="2106986" cy="576948"/>
          </a:xfrm>
          <a:prstGeom prst="round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Never Consumed</a:t>
            </a:r>
          </a:p>
        </p:txBody>
      </p:sp>
      <p:sp>
        <p:nvSpPr>
          <p:cNvPr id="34" name="Oval 33">
            <a:extLst>
              <a:ext uri="{FF2B5EF4-FFF2-40B4-BE49-F238E27FC236}">
                <a16:creationId xmlns:a16="http://schemas.microsoft.com/office/drawing/2014/main" id="{BDC3D9A5-1263-45A7-A1FD-CC165234D69C}"/>
              </a:ext>
            </a:extLst>
          </p:cNvPr>
          <p:cNvSpPr/>
          <p:nvPr/>
        </p:nvSpPr>
        <p:spPr>
          <a:xfrm>
            <a:off x="3847127" y="3793605"/>
            <a:ext cx="1062729" cy="458354"/>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14%</a:t>
            </a:r>
          </a:p>
        </p:txBody>
      </p:sp>
      <p:sp>
        <p:nvSpPr>
          <p:cNvPr id="35" name="Oval 34">
            <a:extLst>
              <a:ext uri="{FF2B5EF4-FFF2-40B4-BE49-F238E27FC236}">
                <a16:creationId xmlns:a16="http://schemas.microsoft.com/office/drawing/2014/main" id="{814040F7-2AD6-4481-B7A5-47638EC9924D}"/>
              </a:ext>
            </a:extLst>
          </p:cNvPr>
          <p:cNvSpPr/>
          <p:nvPr/>
        </p:nvSpPr>
        <p:spPr>
          <a:xfrm>
            <a:off x="10209854" y="3793605"/>
            <a:ext cx="1062729" cy="458354"/>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36" name="TextBox 35">
            <a:extLst>
              <a:ext uri="{FF2B5EF4-FFF2-40B4-BE49-F238E27FC236}">
                <a16:creationId xmlns:a16="http://schemas.microsoft.com/office/drawing/2014/main" id="{1BF6B3F0-008F-478E-BB0B-37C2F348CCD3}"/>
              </a:ext>
            </a:extLst>
          </p:cNvPr>
          <p:cNvSpPr txBox="1"/>
          <p:nvPr/>
        </p:nvSpPr>
        <p:spPr>
          <a:xfrm>
            <a:off x="271368" y="3101913"/>
            <a:ext cx="819455" cy="400110"/>
          </a:xfrm>
          <a:prstGeom prst="rect">
            <a:avLst/>
          </a:prstGeom>
          <a:noFill/>
        </p:spPr>
        <p:txBody>
          <a:bodyPr wrap="none" rtlCol="0">
            <a:spAutoFit/>
          </a:bodyPr>
          <a:lstStyle/>
          <a:p>
            <a:r>
              <a:rPr lang="en-US" sz="2000" b="1" dirty="0"/>
              <a:t>Pulse</a:t>
            </a:r>
          </a:p>
        </p:txBody>
      </p:sp>
      <p:sp>
        <p:nvSpPr>
          <p:cNvPr id="37" name="Rectangle: Rounded Corners 36">
            <a:extLst>
              <a:ext uri="{FF2B5EF4-FFF2-40B4-BE49-F238E27FC236}">
                <a16:creationId xmlns:a16="http://schemas.microsoft.com/office/drawing/2014/main" id="{4748C317-17A8-42C3-B44D-3743E6344EF8}"/>
              </a:ext>
            </a:extLst>
          </p:cNvPr>
          <p:cNvSpPr/>
          <p:nvPr/>
        </p:nvSpPr>
        <p:spPr>
          <a:xfrm>
            <a:off x="3324999" y="2395377"/>
            <a:ext cx="2106986" cy="576949"/>
          </a:xfrm>
          <a:prstGeom prst="roundRect">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Not Consuming anymore</a:t>
            </a:r>
          </a:p>
        </p:txBody>
      </p:sp>
      <p:sp>
        <p:nvSpPr>
          <p:cNvPr id="38" name="Oval 37">
            <a:extLst>
              <a:ext uri="{FF2B5EF4-FFF2-40B4-BE49-F238E27FC236}">
                <a16:creationId xmlns:a16="http://schemas.microsoft.com/office/drawing/2014/main" id="{EB27E4DF-5014-49C4-8A58-02005D01F2E7}"/>
              </a:ext>
            </a:extLst>
          </p:cNvPr>
          <p:cNvSpPr/>
          <p:nvPr/>
        </p:nvSpPr>
        <p:spPr>
          <a:xfrm>
            <a:off x="3847127" y="3072791"/>
            <a:ext cx="1062729" cy="458354"/>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12%</a:t>
            </a:r>
          </a:p>
        </p:txBody>
      </p:sp>
      <p:grpSp>
        <p:nvGrpSpPr>
          <p:cNvPr id="39" name="Group 38">
            <a:extLst>
              <a:ext uri="{FF2B5EF4-FFF2-40B4-BE49-F238E27FC236}">
                <a16:creationId xmlns:a16="http://schemas.microsoft.com/office/drawing/2014/main" id="{3CD3A3E8-58E7-4451-9378-718B3F45C057}"/>
              </a:ext>
            </a:extLst>
          </p:cNvPr>
          <p:cNvGrpSpPr/>
          <p:nvPr/>
        </p:nvGrpSpPr>
        <p:grpSpPr>
          <a:xfrm>
            <a:off x="0" y="4454814"/>
            <a:ext cx="12194813" cy="646331"/>
            <a:chOff x="-2817" y="4391141"/>
            <a:chExt cx="12194813" cy="646331"/>
          </a:xfrm>
        </p:grpSpPr>
        <p:sp>
          <p:nvSpPr>
            <p:cNvPr id="40" name="Rectangle 39">
              <a:extLst>
                <a:ext uri="{FF2B5EF4-FFF2-40B4-BE49-F238E27FC236}">
                  <a16:creationId xmlns:a16="http://schemas.microsoft.com/office/drawing/2014/main" id="{382576FD-ECE2-4F2E-B109-90BE5F529CD0}"/>
                </a:ext>
              </a:extLst>
            </p:cNvPr>
            <p:cNvSpPr/>
            <p:nvPr/>
          </p:nvSpPr>
          <p:spPr>
            <a:xfrm>
              <a:off x="-2817" y="4412665"/>
              <a:ext cx="12194813" cy="576948"/>
            </a:xfrm>
            <a:prstGeom prst="rect">
              <a:avLst/>
            </a:prstGeom>
            <a:solidFill>
              <a:srgbClr val="00C6BB">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BE64B30B-56B2-4DA1-B92C-F9EB1928D310}"/>
                </a:ext>
              </a:extLst>
            </p:cNvPr>
            <p:cNvSpPr txBox="1"/>
            <p:nvPr/>
          </p:nvSpPr>
          <p:spPr>
            <a:xfrm>
              <a:off x="254764" y="4391141"/>
              <a:ext cx="1688283" cy="646331"/>
            </a:xfrm>
            <a:prstGeom prst="rect">
              <a:avLst/>
            </a:prstGeom>
            <a:noFill/>
          </p:spPr>
          <p:txBody>
            <a:bodyPr wrap="none" rtlCol="0">
              <a:spAutoFit/>
            </a:bodyPr>
            <a:lstStyle/>
            <a:p>
              <a:r>
                <a:rPr lang="en-US" b="1" dirty="0"/>
                <a:t>Parle Kaccha</a:t>
              </a:r>
            </a:p>
            <a:p>
              <a:r>
                <a:rPr lang="en-US" b="1" dirty="0"/>
                <a:t>Aam</a:t>
              </a:r>
            </a:p>
          </p:txBody>
        </p:sp>
        <p:sp>
          <p:nvSpPr>
            <p:cNvPr id="42" name="Oval 41">
              <a:extLst>
                <a:ext uri="{FF2B5EF4-FFF2-40B4-BE49-F238E27FC236}">
                  <a16:creationId xmlns:a16="http://schemas.microsoft.com/office/drawing/2014/main" id="{541521F5-050A-4301-8E41-E5E9C39E2CE6}"/>
                </a:ext>
              </a:extLst>
            </p:cNvPr>
            <p:cNvSpPr/>
            <p:nvPr/>
          </p:nvSpPr>
          <p:spPr>
            <a:xfrm>
              <a:off x="3830522" y="4421820"/>
              <a:ext cx="1062730" cy="576948"/>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32%</a:t>
              </a:r>
            </a:p>
          </p:txBody>
        </p:sp>
        <p:sp>
          <p:nvSpPr>
            <p:cNvPr id="43" name="Oval 42">
              <a:extLst>
                <a:ext uri="{FF2B5EF4-FFF2-40B4-BE49-F238E27FC236}">
                  <a16:creationId xmlns:a16="http://schemas.microsoft.com/office/drawing/2014/main" id="{9A9C1761-FCDB-4B9B-A868-28DEE1BAD1EE}"/>
                </a:ext>
              </a:extLst>
            </p:cNvPr>
            <p:cNvSpPr/>
            <p:nvPr/>
          </p:nvSpPr>
          <p:spPr>
            <a:xfrm>
              <a:off x="10193249" y="4426254"/>
              <a:ext cx="1062730" cy="576948"/>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grpSp>
      <p:sp>
        <p:nvSpPr>
          <p:cNvPr id="44" name="TextBox 43">
            <a:extLst>
              <a:ext uri="{FF2B5EF4-FFF2-40B4-BE49-F238E27FC236}">
                <a16:creationId xmlns:a16="http://schemas.microsoft.com/office/drawing/2014/main" id="{E6E147D5-22BE-44F3-8A44-5212A3927175}"/>
              </a:ext>
            </a:extLst>
          </p:cNvPr>
          <p:cNvSpPr txBox="1"/>
          <p:nvPr/>
        </p:nvSpPr>
        <p:spPr>
          <a:xfrm>
            <a:off x="257580" y="5391521"/>
            <a:ext cx="965329" cy="369332"/>
          </a:xfrm>
          <a:prstGeom prst="rect">
            <a:avLst/>
          </a:prstGeom>
          <a:noFill/>
        </p:spPr>
        <p:txBody>
          <a:bodyPr wrap="none" rtlCol="0">
            <a:spAutoFit/>
          </a:bodyPr>
          <a:lstStyle/>
          <a:p>
            <a:r>
              <a:rPr lang="en-US" b="1" dirty="0"/>
              <a:t>Kopiko</a:t>
            </a:r>
          </a:p>
        </p:txBody>
      </p:sp>
      <p:sp>
        <p:nvSpPr>
          <p:cNvPr id="45" name="Oval 44">
            <a:extLst>
              <a:ext uri="{FF2B5EF4-FFF2-40B4-BE49-F238E27FC236}">
                <a16:creationId xmlns:a16="http://schemas.microsoft.com/office/drawing/2014/main" id="{BFB9112D-912E-4789-B660-2B4BE0BB31D1}"/>
              </a:ext>
            </a:extLst>
          </p:cNvPr>
          <p:cNvSpPr/>
          <p:nvPr/>
        </p:nvSpPr>
        <p:spPr>
          <a:xfrm>
            <a:off x="3833338" y="5277665"/>
            <a:ext cx="1062730" cy="576948"/>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46" name="Oval 45">
            <a:extLst>
              <a:ext uri="{FF2B5EF4-FFF2-40B4-BE49-F238E27FC236}">
                <a16:creationId xmlns:a16="http://schemas.microsoft.com/office/drawing/2014/main" id="{12B0B71F-0E2A-471A-948F-101D704DB432}"/>
              </a:ext>
            </a:extLst>
          </p:cNvPr>
          <p:cNvSpPr/>
          <p:nvPr/>
        </p:nvSpPr>
        <p:spPr>
          <a:xfrm>
            <a:off x="10196065" y="5277665"/>
            <a:ext cx="1062730" cy="576948"/>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18%</a:t>
            </a:r>
          </a:p>
        </p:txBody>
      </p:sp>
      <p:grpSp>
        <p:nvGrpSpPr>
          <p:cNvPr id="47" name="Group 46">
            <a:extLst>
              <a:ext uri="{FF2B5EF4-FFF2-40B4-BE49-F238E27FC236}">
                <a16:creationId xmlns:a16="http://schemas.microsoft.com/office/drawing/2014/main" id="{81EF7B7A-7516-49EA-AA45-389DAD3A71C1}"/>
              </a:ext>
            </a:extLst>
          </p:cNvPr>
          <p:cNvGrpSpPr/>
          <p:nvPr/>
        </p:nvGrpSpPr>
        <p:grpSpPr>
          <a:xfrm>
            <a:off x="-2815" y="6078992"/>
            <a:ext cx="12194813" cy="581382"/>
            <a:chOff x="-2815" y="6040289"/>
            <a:chExt cx="12194813" cy="581382"/>
          </a:xfrm>
        </p:grpSpPr>
        <p:sp>
          <p:nvSpPr>
            <p:cNvPr id="48" name="Rectangle 47">
              <a:extLst>
                <a:ext uri="{FF2B5EF4-FFF2-40B4-BE49-F238E27FC236}">
                  <a16:creationId xmlns:a16="http://schemas.microsoft.com/office/drawing/2014/main" id="{7F3C61D2-BAB8-43CB-B135-7694DD258F3D}"/>
                </a:ext>
              </a:extLst>
            </p:cNvPr>
            <p:cNvSpPr/>
            <p:nvPr/>
          </p:nvSpPr>
          <p:spPr>
            <a:xfrm>
              <a:off x="-2815" y="6040289"/>
              <a:ext cx="12194813" cy="576948"/>
            </a:xfrm>
            <a:prstGeom prst="rect">
              <a:avLst/>
            </a:prstGeom>
            <a:solidFill>
              <a:srgbClr val="00C6BB">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81802F9B-14A4-4A1E-8DA6-501AA5A8D651}"/>
                </a:ext>
              </a:extLst>
            </p:cNvPr>
            <p:cNvSpPr txBox="1"/>
            <p:nvPr/>
          </p:nvSpPr>
          <p:spPr>
            <a:xfrm>
              <a:off x="216292" y="6078990"/>
              <a:ext cx="1447832" cy="369332"/>
            </a:xfrm>
            <a:prstGeom prst="rect">
              <a:avLst/>
            </a:prstGeom>
            <a:noFill/>
          </p:spPr>
          <p:txBody>
            <a:bodyPr wrap="none" rtlCol="0">
              <a:spAutoFit/>
            </a:bodyPr>
            <a:lstStyle/>
            <a:p>
              <a:r>
                <a:rPr lang="en-US" b="1" dirty="0"/>
                <a:t>Candyman</a:t>
              </a:r>
            </a:p>
          </p:txBody>
        </p:sp>
        <p:sp>
          <p:nvSpPr>
            <p:cNvPr id="50" name="Oval 49">
              <a:extLst>
                <a:ext uri="{FF2B5EF4-FFF2-40B4-BE49-F238E27FC236}">
                  <a16:creationId xmlns:a16="http://schemas.microsoft.com/office/drawing/2014/main" id="{F5449F00-D981-487D-B935-F366379533F0}"/>
                </a:ext>
              </a:extLst>
            </p:cNvPr>
            <p:cNvSpPr/>
            <p:nvPr/>
          </p:nvSpPr>
          <p:spPr>
            <a:xfrm>
              <a:off x="3830522" y="6041843"/>
              <a:ext cx="1098198" cy="576948"/>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a:t>
              </a:r>
            </a:p>
          </p:txBody>
        </p:sp>
        <p:sp>
          <p:nvSpPr>
            <p:cNvPr id="51" name="Oval 50">
              <a:extLst>
                <a:ext uri="{FF2B5EF4-FFF2-40B4-BE49-F238E27FC236}">
                  <a16:creationId xmlns:a16="http://schemas.microsoft.com/office/drawing/2014/main" id="{DC22821C-D4AF-4D0F-81F9-2DB7C8C96BCA}"/>
                </a:ext>
              </a:extLst>
            </p:cNvPr>
            <p:cNvSpPr/>
            <p:nvPr/>
          </p:nvSpPr>
          <p:spPr>
            <a:xfrm>
              <a:off x="10193249" y="6044723"/>
              <a:ext cx="1098198" cy="576948"/>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22%</a:t>
              </a:r>
            </a:p>
          </p:txBody>
        </p:sp>
      </p:grpSp>
      <p:sp>
        <p:nvSpPr>
          <p:cNvPr id="52" name="Oval 51">
            <a:extLst>
              <a:ext uri="{FF2B5EF4-FFF2-40B4-BE49-F238E27FC236}">
                <a16:creationId xmlns:a16="http://schemas.microsoft.com/office/drawing/2014/main" id="{92876781-9993-4A35-A9AC-AA30DD448176}"/>
              </a:ext>
            </a:extLst>
          </p:cNvPr>
          <p:cNvSpPr/>
          <p:nvPr/>
        </p:nvSpPr>
        <p:spPr>
          <a:xfrm>
            <a:off x="10227587" y="3109704"/>
            <a:ext cx="1062729" cy="458354"/>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0%</a:t>
            </a:r>
          </a:p>
        </p:txBody>
      </p:sp>
      <p:sp>
        <p:nvSpPr>
          <p:cNvPr id="53" name="Rectangle 52">
            <a:extLst>
              <a:ext uri="{FF2B5EF4-FFF2-40B4-BE49-F238E27FC236}">
                <a16:creationId xmlns:a16="http://schemas.microsoft.com/office/drawing/2014/main" id="{13CF4974-8F18-4999-A9C0-5E4052043D67}"/>
              </a:ext>
            </a:extLst>
          </p:cNvPr>
          <p:cNvSpPr/>
          <p:nvPr/>
        </p:nvSpPr>
        <p:spPr>
          <a:xfrm>
            <a:off x="5799909" y="3056709"/>
            <a:ext cx="3540033" cy="3618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This shows that Pulse is tried by everyone. Parle Kaccha has highest not consuming respondents which is 32% </a:t>
            </a:r>
          </a:p>
        </p:txBody>
      </p:sp>
      <p:sp>
        <p:nvSpPr>
          <p:cNvPr id="28" name="TextBox 27"/>
          <p:cNvSpPr txBox="1"/>
          <p:nvPr/>
        </p:nvSpPr>
        <p:spPr>
          <a:xfrm>
            <a:off x="2521131" y="3122023"/>
            <a:ext cx="1178178" cy="369332"/>
          </a:xfrm>
          <a:prstGeom prst="homePlate">
            <a:avLst/>
          </a:prstGeom>
          <a:solidFill>
            <a:schemeClr val="accent5">
              <a:lumMod val="75000"/>
            </a:schemeClr>
          </a:solidFill>
        </p:spPr>
        <p:txBody>
          <a:bodyPr wrap="none" rtlCol="0">
            <a:spAutoFit/>
          </a:bodyPr>
          <a:lstStyle/>
          <a:p>
            <a:r>
              <a:rPr lang="en-US" dirty="0"/>
              <a:t>LAPSERS</a:t>
            </a:r>
          </a:p>
        </p:txBody>
      </p:sp>
    </p:spTree>
    <p:extLst>
      <p:ext uri="{BB962C8B-B14F-4D97-AF65-F5344CB8AC3E}">
        <p14:creationId xmlns:p14="http://schemas.microsoft.com/office/powerpoint/2010/main" val="3431673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488CDE-EBDC-4916-BEF6-F80FFEE87237}"/>
              </a:ext>
            </a:extLst>
          </p:cNvPr>
          <p:cNvSpPr>
            <a:spLocks noGrp="1"/>
          </p:cNvSpPr>
          <p:nvPr>
            <p:ph type="title"/>
          </p:nvPr>
        </p:nvSpPr>
        <p:spPr/>
        <p:txBody>
          <a:bodyPr/>
          <a:lstStyle/>
          <a:p>
            <a:r>
              <a:rPr lang="en-US" sz="3600" dirty="0">
                <a:solidFill>
                  <a:schemeClr val="bg2"/>
                </a:solidFill>
              </a:rPr>
              <a:t>How frequently do you buy Toffee/Candy? </a:t>
            </a:r>
          </a:p>
        </p:txBody>
      </p:sp>
      <p:graphicFrame>
        <p:nvGraphicFramePr>
          <p:cNvPr id="5" name="Chart 4">
            <a:extLst>
              <a:ext uri="{FF2B5EF4-FFF2-40B4-BE49-F238E27FC236}">
                <a16:creationId xmlns:a16="http://schemas.microsoft.com/office/drawing/2014/main" id="{A31AE953-9392-43B8-BB5F-BA87E186818D}"/>
              </a:ext>
            </a:extLst>
          </p:cNvPr>
          <p:cNvGraphicFramePr>
            <a:graphicFrameLocks/>
          </p:cNvGraphicFramePr>
          <p:nvPr>
            <p:extLst>
              <p:ext uri="{D42A27DB-BD31-4B8C-83A1-F6EECF244321}">
                <p14:modId xmlns:p14="http://schemas.microsoft.com/office/powerpoint/2010/main" val="3233670426"/>
              </p:ext>
            </p:extLst>
          </p:nvPr>
        </p:nvGraphicFramePr>
        <p:xfrm>
          <a:off x="3023286" y="2063877"/>
          <a:ext cx="5519351" cy="3503141"/>
        </p:xfrm>
        <a:graphic>
          <a:graphicData uri="http://schemas.openxmlformats.org/drawingml/2006/chart">
            <c:chart xmlns:c="http://schemas.openxmlformats.org/drawingml/2006/chart" xmlns:r="http://schemas.openxmlformats.org/officeDocument/2006/relationships" r:id="rId2"/>
          </a:graphicData>
        </a:graphic>
      </p:graphicFrame>
      <p:cxnSp>
        <p:nvCxnSpPr>
          <p:cNvPr id="3" name="Straight Connector 2">
            <a:extLst>
              <a:ext uri="{FF2B5EF4-FFF2-40B4-BE49-F238E27FC236}">
                <a16:creationId xmlns:a16="http://schemas.microsoft.com/office/drawing/2014/main" id="{8DB397B1-E978-4EC8-9B09-37FA70CA26C6}"/>
              </a:ext>
            </a:extLst>
          </p:cNvPr>
          <p:cNvCxnSpPr>
            <a:cxnSpLocks/>
          </p:cNvCxnSpPr>
          <p:nvPr/>
        </p:nvCxnSpPr>
        <p:spPr>
          <a:xfrm>
            <a:off x="5782961" y="3175686"/>
            <a:ext cx="1905412" cy="0"/>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TextBox 10">
            <a:extLst>
              <a:ext uri="{FF2B5EF4-FFF2-40B4-BE49-F238E27FC236}">
                <a16:creationId xmlns:a16="http://schemas.microsoft.com/office/drawing/2014/main" id="{C0C56176-BE07-48A5-B05B-A8925E401122}"/>
              </a:ext>
            </a:extLst>
          </p:cNvPr>
          <p:cNvSpPr txBox="1"/>
          <p:nvPr/>
        </p:nvSpPr>
        <p:spPr>
          <a:xfrm>
            <a:off x="7107305" y="3149574"/>
            <a:ext cx="643125" cy="369332"/>
          </a:xfrm>
          <a:prstGeom prst="rect">
            <a:avLst/>
          </a:prstGeom>
          <a:noFill/>
        </p:spPr>
        <p:txBody>
          <a:bodyPr wrap="none" rtlCol="0">
            <a:spAutoFit/>
          </a:bodyPr>
          <a:lstStyle/>
          <a:p>
            <a:r>
              <a:rPr lang="en-US" b="1" dirty="0"/>
              <a:t>10%</a:t>
            </a:r>
          </a:p>
        </p:txBody>
      </p:sp>
      <p:sp>
        <p:nvSpPr>
          <p:cNvPr id="12" name="TextBox 11">
            <a:extLst>
              <a:ext uri="{FF2B5EF4-FFF2-40B4-BE49-F238E27FC236}">
                <a16:creationId xmlns:a16="http://schemas.microsoft.com/office/drawing/2014/main" id="{E5B860B0-D843-44B9-B406-15C460C9AC51}"/>
              </a:ext>
            </a:extLst>
          </p:cNvPr>
          <p:cNvSpPr txBox="1"/>
          <p:nvPr/>
        </p:nvSpPr>
        <p:spPr>
          <a:xfrm>
            <a:off x="6735667" y="3676909"/>
            <a:ext cx="1455848" cy="369332"/>
          </a:xfrm>
          <a:prstGeom prst="rect">
            <a:avLst/>
          </a:prstGeom>
          <a:noFill/>
        </p:spPr>
        <p:txBody>
          <a:bodyPr wrap="none" rtlCol="0">
            <a:spAutoFit/>
          </a:bodyPr>
          <a:lstStyle/>
          <a:p>
            <a:r>
              <a:rPr lang="en-US" b="1" dirty="0"/>
              <a:t>In two days</a:t>
            </a:r>
          </a:p>
        </p:txBody>
      </p:sp>
      <p:sp>
        <p:nvSpPr>
          <p:cNvPr id="13" name="TextBox 12">
            <a:extLst>
              <a:ext uri="{FF2B5EF4-FFF2-40B4-BE49-F238E27FC236}">
                <a16:creationId xmlns:a16="http://schemas.microsoft.com/office/drawing/2014/main" id="{9A13FD8B-D077-4741-B33F-05064DE8117B}"/>
              </a:ext>
            </a:extLst>
          </p:cNvPr>
          <p:cNvSpPr txBox="1"/>
          <p:nvPr/>
        </p:nvSpPr>
        <p:spPr>
          <a:xfrm>
            <a:off x="7548590" y="3950415"/>
            <a:ext cx="643125" cy="369332"/>
          </a:xfrm>
          <a:prstGeom prst="rect">
            <a:avLst/>
          </a:prstGeom>
          <a:noFill/>
        </p:spPr>
        <p:txBody>
          <a:bodyPr wrap="none" rtlCol="0">
            <a:spAutoFit/>
          </a:bodyPr>
          <a:lstStyle/>
          <a:p>
            <a:r>
              <a:rPr lang="en-US" b="1" dirty="0"/>
              <a:t>16%</a:t>
            </a:r>
          </a:p>
        </p:txBody>
      </p:sp>
      <p:sp>
        <p:nvSpPr>
          <p:cNvPr id="16" name="TextBox 15">
            <a:extLst>
              <a:ext uri="{FF2B5EF4-FFF2-40B4-BE49-F238E27FC236}">
                <a16:creationId xmlns:a16="http://schemas.microsoft.com/office/drawing/2014/main" id="{42A0EB80-896D-41A2-B880-F5E38E94C720}"/>
              </a:ext>
            </a:extLst>
          </p:cNvPr>
          <p:cNvSpPr txBox="1"/>
          <p:nvPr/>
        </p:nvSpPr>
        <p:spPr>
          <a:xfrm>
            <a:off x="7024762" y="4643669"/>
            <a:ext cx="1273105" cy="369332"/>
          </a:xfrm>
          <a:prstGeom prst="rect">
            <a:avLst/>
          </a:prstGeom>
          <a:noFill/>
        </p:spPr>
        <p:txBody>
          <a:bodyPr wrap="none" rtlCol="0">
            <a:spAutoFit/>
          </a:bodyPr>
          <a:lstStyle/>
          <a:p>
            <a:r>
              <a:rPr lang="en-US" b="1" dirty="0"/>
              <a:t>In a week</a:t>
            </a:r>
          </a:p>
        </p:txBody>
      </p:sp>
      <p:sp>
        <p:nvSpPr>
          <p:cNvPr id="17" name="TextBox 16">
            <a:extLst>
              <a:ext uri="{FF2B5EF4-FFF2-40B4-BE49-F238E27FC236}">
                <a16:creationId xmlns:a16="http://schemas.microsoft.com/office/drawing/2014/main" id="{DDF5B8FC-080A-4646-806C-B3CF8DB4DF77}"/>
              </a:ext>
            </a:extLst>
          </p:cNvPr>
          <p:cNvSpPr txBox="1"/>
          <p:nvPr/>
        </p:nvSpPr>
        <p:spPr>
          <a:xfrm>
            <a:off x="7688373" y="4920677"/>
            <a:ext cx="643125" cy="369332"/>
          </a:xfrm>
          <a:prstGeom prst="rect">
            <a:avLst/>
          </a:prstGeom>
          <a:noFill/>
        </p:spPr>
        <p:txBody>
          <a:bodyPr wrap="none" rtlCol="0">
            <a:spAutoFit/>
          </a:bodyPr>
          <a:lstStyle/>
          <a:p>
            <a:r>
              <a:rPr lang="en-US" b="1" dirty="0"/>
              <a:t>42%</a:t>
            </a:r>
          </a:p>
        </p:txBody>
      </p:sp>
      <p:sp>
        <p:nvSpPr>
          <p:cNvPr id="19" name="TextBox 18">
            <a:extLst>
              <a:ext uri="{FF2B5EF4-FFF2-40B4-BE49-F238E27FC236}">
                <a16:creationId xmlns:a16="http://schemas.microsoft.com/office/drawing/2014/main" id="{0D2EB639-8B49-4ECA-B886-DA74B0D4B036}"/>
              </a:ext>
            </a:extLst>
          </p:cNvPr>
          <p:cNvSpPr txBox="1"/>
          <p:nvPr/>
        </p:nvSpPr>
        <p:spPr>
          <a:xfrm>
            <a:off x="3033197" y="2991020"/>
            <a:ext cx="1391728" cy="369332"/>
          </a:xfrm>
          <a:prstGeom prst="rect">
            <a:avLst/>
          </a:prstGeom>
          <a:noFill/>
        </p:spPr>
        <p:txBody>
          <a:bodyPr wrap="none" rtlCol="0">
            <a:spAutoFit/>
          </a:bodyPr>
          <a:lstStyle/>
          <a:p>
            <a:r>
              <a:rPr lang="en-US" b="1" dirty="0"/>
              <a:t>In a month</a:t>
            </a:r>
          </a:p>
        </p:txBody>
      </p:sp>
      <p:sp>
        <p:nvSpPr>
          <p:cNvPr id="20" name="TextBox 19">
            <a:extLst>
              <a:ext uri="{FF2B5EF4-FFF2-40B4-BE49-F238E27FC236}">
                <a16:creationId xmlns:a16="http://schemas.microsoft.com/office/drawing/2014/main" id="{CB7335A1-8A83-4F8E-8654-EF5C594191A6}"/>
              </a:ext>
            </a:extLst>
          </p:cNvPr>
          <p:cNvSpPr txBox="1"/>
          <p:nvPr/>
        </p:nvSpPr>
        <p:spPr>
          <a:xfrm>
            <a:off x="2961229" y="3261450"/>
            <a:ext cx="643125" cy="369332"/>
          </a:xfrm>
          <a:prstGeom prst="rect">
            <a:avLst/>
          </a:prstGeom>
          <a:noFill/>
        </p:spPr>
        <p:txBody>
          <a:bodyPr wrap="none" rtlCol="0">
            <a:spAutoFit/>
          </a:bodyPr>
          <a:lstStyle/>
          <a:p>
            <a:r>
              <a:rPr lang="en-US" b="1" dirty="0"/>
              <a:t>32%</a:t>
            </a:r>
          </a:p>
        </p:txBody>
      </p:sp>
      <p:sp>
        <p:nvSpPr>
          <p:cNvPr id="22" name="Rectangle: Rounded Corners 21">
            <a:extLst>
              <a:ext uri="{FF2B5EF4-FFF2-40B4-BE49-F238E27FC236}">
                <a16:creationId xmlns:a16="http://schemas.microsoft.com/office/drawing/2014/main" id="{5B933B93-314C-4747-84F0-DB32952F2E5A}"/>
              </a:ext>
            </a:extLst>
          </p:cNvPr>
          <p:cNvSpPr/>
          <p:nvPr/>
        </p:nvSpPr>
        <p:spPr>
          <a:xfrm>
            <a:off x="1959429" y="6051281"/>
            <a:ext cx="8653676" cy="596279"/>
          </a:xfrm>
          <a:prstGeom prst="round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Most of the respondents preferer to purchase Toffee/Candy in a week. There are very less number of respondent who buy on daily basis. </a:t>
            </a:r>
          </a:p>
        </p:txBody>
      </p:sp>
    </p:spTree>
    <p:extLst>
      <p:ext uri="{BB962C8B-B14F-4D97-AF65-F5344CB8AC3E}">
        <p14:creationId xmlns:p14="http://schemas.microsoft.com/office/powerpoint/2010/main" val="3117016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FDFDA-6FDC-45ED-8863-9412624D9590}"/>
              </a:ext>
            </a:extLst>
          </p:cNvPr>
          <p:cNvSpPr>
            <a:spLocks noGrp="1"/>
          </p:cNvSpPr>
          <p:nvPr>
            <p:ph type="title"/>
          </p:nvPr>
        </p:nvSpPr>
        <p:spPr/>
        <p:txBody>
          <a:bodyPr/>
          <a:lstStyle/>
          <a:p>
            <a:r>
              <a:rPr lang="en-US" dirty="0">
                <a:solidFill>
                  <a:schemeClr val="bg2"/>
                </a:solidFill>
              </a:rPr>
              <a:t>Acknowledgement</a:t>
            </a:r>
          </a:p>
        </p:txBody>
      </p:sp>
      <p:sp>
        <p:nvSpPr>
          <p:cNvPr id="3" name="Content Placeholder 2">
            <a:extLst>
              <a:ext uri="{FF2B5EF4-FFF2-40B4-BE49-F238E27FC236}">
                <a16:creationId xmlns:a16="http://schemas.microsoft.com/office/drawing/2014/main" id="{C7F50382-4001-44DB-88B4-3A9EEDB0DE5D}"/>
              </a:ext>
            </a:extLst>
          </p:cNvPr>
          <p:cNvSpPr>
            <a:spLocks noGrp="1"/>
          </p:cNvSpPr>
          <p:nvPr>
            <p:ph idx="1"/>
          </p:nvPr>
        </p:nvSpPr>
        <p:spPr/>
        <p:txBody>
          <a:bodyPr/>
          <a:lstStyle/>
          <a:p>
            <a:pPr marL="0" indent="0" algn="just">
              <a:buNone/>
            </a:pPr>
            <a:r>
              <a:rPr lang="en-US" dirty="0"/>
              <a:t>I express my sincere thanks to Dharampal Satyapal Group with immense gratitude and respect for Mr. Vishal without whom I would not have the opportunity to serve this company.  I would like to use this opportunity to thank Mr. Arvind Kumar (JGM-Marketing ), for guiding me right from the inception till the successful completion of the project. I sincerely acknowledge them for extending their valuable guidance, critical views and moral support at all the stages of this project.</a:t>
            </a:r>
          </a:p>
        </p:txBody>
      </p:sp>
    </p:spTree>
    <p:extLst>
      <p:ext uri="{BB962C8B-B14F-4D97-AF65-F5344CB8AC3E}">
        <p14:creationId xmlns:p14="http://schemas.microsoft.com/office/powerpoint/2010/main" val="3128165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65FA32-BB79-41E0-8D94-6CE14BCA4E2B}"/>
              </a:ext>
            </a:extLst>
          </p:cNvPr>
          <p:cNvSpPr>
            <a:spLocks noGrp="1"/>
          </p:cNvSpPr>
          <p:nvPr>
            <p:ph type="title"/>
          </p:nvPr>
        </p:nvSpPr>
        <p:spPr>
          <a:xfrm>
            <a:off x="697456" y="559732"/>
            <a:ext cx="10571998" cy="970450"/>
          </a:xfrm>
        </p:spPr>
        <p:txBody>
          <a:bodyPr/>
          <a:lstStyle/>
          <a:p>
            <a:pPr algn="r"/>
            <a:r>
              <a:rPr lang="en-US" sz="3600" dirty="0">
                <a:solidFill>
                  <a:schemeClr val="bg2"/>
                </a:solidFill>
              </a:rPr>
              <a:t>From where do you purchase Toffee/Candy? </a:t>
            </a:r>
            <a:br>
              <a:rPr lang="en-US" sz="3600" dirty="0">
                <a:solidFill>
                  <a:schemeClr val="bg2"/>
                </a:solidFill>
              </a:rPr>
            </a:br>
            <a:r>
              <a:rPr lang="en-US" sz="3600" dirty="0">
                <a:solidFill>
                  <a:schemeClr val="bg2"/>
                </a:solidFill>
              </a:rPr>
              <a:t> (Not unique)</a:t>
            </a:r>
          </a:p>
        </p:txBody>
      </p:sp>
      <p:sp>
        <p:nvSpPr>
          <p:cNvPr id="11" name="Rectangle 2">
            <a:extLst>
              <a:ext uri="{FF2B5EF4-FFF2-40B4-BE49-F238E27FC236}">
                <a16:creationId xmlns:a16="http://schemas.microsoft.com/office/drawing/2014/main" id="{263BB6F3-8401-4EBC-9C99-8AC46A376D9A}"/>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7894" name="AutoShape 6" descr="Image result for grocery icon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7898" name="AutoShape 10" descr="Image result for plus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7900" name="AutoShape 12" descr="Image result for plus ic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7902" name="AutoShape 14" descr="Image result for plus icon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4" name="Rectangle 23"/>
          <p:cNvSpPr/>
          <p:nvPr/>
        </p:nvSpPr>
        <p:spPr>
          <a:xfrm>
            <a:off x="2233748" y="5954171"/>
            <a:ext cx="8226586" cy="707886"/>
          </a:xfrm>
          <a:prstGeom prst="rect">
            <a:avLst/>
          </a:prstGeom>
          <a:solidFill>
            <a:schemeClr val="tx1">
              <a:lumMod val="65000"/>
            </a:schemeClr>
          </a:solidFill>
          <a:ln>
            <a:noFill/>
          </a:ln>
        </p:spPr>
        <p:txBody>
          <a:bodyPr wrap="square">
            <a:spAutoFit/>
          </a:bodyPr>
          <a:lstStyle/>
          <a:p>
            <a:pPr algn="ctr"/>
            <a:r>
              <a:rPr lang="en-US" sz="2000" dirty="0">
                <a:solidFill>
                  <a:schemeClr val="bg2"/>
                </a:solidFill>
              </a:rPr>
              <a:t>Most of the people buy Pulse candy from grocery stores. It is followed by chemist, college canteens and Pan Plus outlets.</a:t>
            </a:r>
          </a:p>
        </p:txBody>
      </p:sp>
      <p:sp>
        <p:nvSpPr>
          <p:cNvPr id="17" name="Rectangle 16">
            <a:extLst>
              <a:ext uri="{FF2B5EF4-FFF2-40B4-BE49-F238E27FC236}">
                <a16:creationId xmlns:a16="http://schemas.microsoft.com/office/drawing/2014/main" id="{5B1D9979-9BD1-475A-A14A-F30B0A891477}"/>
              </a:ext>
            </a:extLst>
          </p:cNvPr>
          <p:cNvSpPr/>
          <p:nvPr/>
        </p:nvSpPr>
        <p:spPr>
          <a:xfrm>
            <a:off x="7422093" y="2615823"/>
            <a:ext cx="3778626" cy="109415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r>
              <a:rPr lang="en-US" sz="2400" b="1" dirty="0">
                <a:solidFill>
                  <a:schemeClr val="tx2">
                    <a:lumMod val="75000"/>
                  </a:schemeClr>
                </a:solidFill>
              </a:rPr>
              <a:t>POINT OF PURCHASE CHANNELS IN ORDER </a:t>
            </a:r>
          </a:p>
        </p:txBody>
      </p:sp>
      <p:grpSp>
        <p:nvGrpSpPr>
          <p:cNvPr id="18" name="Group 17">
            <a:extLst>
              <a:ext uri="{FF2B5EF4-FFF2-40B4-BE49-F238E27FC236}">
                <a16:creationId xmlns:a16="http://schemas.microsoft.com/office/drawing/2014/main" id="{D9AF548A-E86A-409C-BC9D-2CD70A40EFF4}"/>
              </a:ext>
            </a:extLst>
          </p:cNvPr>
          <p:cNvGrpSpPr/>
          <p:nvPr/>
        </p:nvGrpSpPr>
        <p:grpSpPr>
          <a:xfrm>
            <a:off x="7422093" y="3750464"/>
            <a:ext cx="3139439" cy="600332"/>
            <a:chOff x="7481669" y="3787695"/>
            <a:chExt cx="3139439" cy="600332"/>
          </a:xfrm>
          <a:solidFill>
            <a:srgbClr val="FFFF00"/>
          </a:solidFill>
        </p:grpSpPr>
        <p:sp>
          <p:nvSpPr>
            <p:cNvPr id="26" name="Rectangle 25">
              <a:extLst>
                <a:ext uri="{FF2B5EF4-FFF2-40B4-BE49-F238E27FC236}">
                  <a16:creationId xmlns:a16="http://schemas.microsoft.com/office/drawing/2014/main" id="{12F78D45-BCA7-47B9-AABD-46670FFD268A}"/>
                </a:ext>
              </a:extLst>
            </p:cNvPr>
            <p:cNvSpPr/>
            <p:nvPr/>
          </p:nvSpPr>
          <p:spPr>
            <a:xfrm>
              <a:off x="7481669" y="3787695"/>
              <a:ext cx="3139439" cy="600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Rectangle 26">
              <a:extLst>
                <a:ext uri="{FF2B5EF4-FFF2-40B4-BE49-F238E27FC236}">
                  <a16:creationId xmlns:a16="http://schemas.microsoft.com/office/drawing/2014/main" id="{1EA5DA06-2E1A-4F19-AE28-253B105F91EF}"/>
                </a:ext>
              </a:extLst>
            </p:cNvPr>
            <p:cNvSpPr/>
            <p:nvPr/>
          </p:nvSpPr>
          <p:spPr>
            <a:xfrm>
              <a:off x="7575426" y="3857029"/>
              <a:ext cx="2808782" cy="461665"/>
            </a:xfrm>
            <a:prstGeom prst="rect">
              <a:avLst/>
            </a:prstGeom>
            <a:grpFill/>
            <a:ln>
              <a:noFill/>
            </a:ln>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dirty="0">
                  <a:solidFill>
                    <a:schemeClr val="tx2">
                      <a:lumMod val="75000"/>
                    </a:schemeClr>
                  </a:solidFill>
                </a:rPr>
                <a:t>OF THEIR PRIORITY</a:t>
              </a:r>
            </a:p>
          </p:txBody>
        </p:sp>
      </p:grpSp>
      <p:grpSp>
        <p:nvGrpSpPr>
          <p:cNvPr id="29" name="Group 28"/>
          <p:cNvGrpSpPr/>
          <p:nvPr/>
        </p:nvGrpSpPr>
        <p:grpSpPr>
          <a:xfrm>
            <a:off x="4075120" y="1858461"/>
            <a:ext cx="4294976" cy="3948382"/>
            <a:chOff x="187850" y="2222698"/>
            <a:chExt cx="4138323" cy="4454816"/>
          </a:xfrm>
        </p:grpSpPr>
        <p:pic>
          <p:nvPicPr>
            <p:cNvPr id="30" name="Picture 4" descr="Related image"/>
            <p:cNvPicPr>
              <a:picLocks noChangeAspect="1" noChangeArrowheads="1"/>
            </p:cNvPicPr>
            <p:nvPr/>
          </p:nvPicPr>
          <p:blipFill>
            <a:blip r:embed="rId2" cstate="print"/>
            <a:srcRect/>
            <a:stretch>
              <a:fillRect/>
            </a:stretch>
          </p:blipFill>
          <p:spPr bwMode="auto">
            <a:xfrm>
              <a:off x="187850" y="2222698"/>
              <a:ext cx="3415358" cy="4454816"/>
            </a:xfrm>
            <a:prstGeom prst="rect">
              <a:avLst/>
            </a:prstGeom>
            <a:noFill/>
          </p:spPr>
        </p:pic>
        <p:sp>
          <p:nvSpPr>
            <p:cNvPr id="31" name="Rectangle 30"/>
            <p:cNvSpPr/>
            <p:nvPr/>
          </p:nvSpPr>
          <p:spPr>
            <a:xfrm>
              <a:off x="300459" y="3692771"/>
              <a:ext cx="3263009" cy="416704"/>
            </a:xfrm>
            <a:prstGeom prst="rect">
              <a:avLst/>
            </a:prstGeom>
          </p:spPr>
          <p:txBody>
            <a:bodyPr wrap="square">
              <a:spAutoFit/>
            </a:bodyPr>
            <a:lstStyle/>
            <a:p>
              <a:r>
                <a:rPr lang="en-US" b="1" dirty="0">
                  <a:solidFill>
                    <a:schemeClr val="bg1"/>
                  </a:solidFill>
                </a:rPr>
                <a:t>Grocery store        </a:t>
              </a:r>
              <a:r>
                <a:rPr lang="en-US" dirty="0">
                  <a:solidFill>
                    <a:schemeClr val="tx2">
                      <a:lumMod val="75000"/>
                    </a:schemeClr>
                  </a:solidFill>
                </a:rPr>
                <a:t>(76%)</a:t>
              </a:r>
            </a:p>
          </p:txBody>
        </p:sp>
        <p:sp>
          <p:nvSpPr>
            <p:cNvPr id="32" name="Rectangle 31"/>
            <p:cNvSpPr/>
            <p:nvPr/>
          </p:nvSpPr>
          <p:spPr>
            <a:xfrm>
              <a:off x="300459" y="4086603"/>
              <a:ext cx="3388376" cy="416704"/>
            </a:xfrm>
            <a:prstGeom prst="rect">
              <a:avLst/>
            </a:prstGeom>
          </p:spPr>
          <p:txBody>
            <a:bodyPr wrap="square">
              <a:spAutoFit/>
            </a:bodyPr>
            <a:lstStyle/>
            <a:p>
              <a:r>
                <a:rPr lang="en-US" b="1" dirty="0">
                  <a:solidFill>
                    <a:schemeClr val="bg1"/>
                  </a:solidFill>
                </a:rPr>
                <a:t>Chemist                 </a:t>
              </a:r>
              <a:r>
                <a:rPr lang="en-US" dirty="0">
                  <a:solidFill>
                    <a:schemeClr val="tx2">
                      <a:lumMod val="75000"/>
                    </a:schemeClr>
                  </a:solidFill>
                </a:rPr>
                <a:t>(44%)</a:t>
              </a:r>
            </a:p>
          </p:txBody>
        </p:sp>
        <p:sp>
          <p:nvSpPr>
            <p:cNvPr id="33" name="Rectangle 32"/>
            <p:cNvSpPr/>
            <p:nvPr/>
          </p:nvSpPr>
          <p:spPr>
            <a:xfrm>
              <a:off x="300459" y="4494100"/>
              <a:ext cx="4025714" cy="416704"/>
            </a:xfrm>
            <a:prstGeom prst="rect">
              <a:avLst/>
            </a:prstGeom>
          </p:spPr>
          <p:txBody>
            <a:bodyPr wrap="square">
              <a:spAutoFit/>
            </a:bodyPr>
            <a:lstStyle/>
            <a:p>
              <a:r>
                <a:rPr lang="en-US" b="1" dirty="0">
                  <a:solidFill>
                    <a:schemeClr val="bg1"/>
                  </a:solidFill>
                </a:rPr>
                <a:t>College Canteen </a:t>
              </a:r>
              <a:r>
                <a:rPr lang="en-US" dirty="0">
                  <a:solidFill>
                    <a:schemeClr val="tx2">
                      <a:lumMod val="75000"/>
                    </a:schemeClr>
                  </a:solidFill>
                </a:rPr>
                <a:t>(38%)</a:t>
              </a:r>
            </a:p>
          </p:txBody>
        </p:sp>
        <p:sp>
          <p:nvSpPr>
            <p:cNvPr id="34" name="Rectangle 33"/>
            <p:cNvSpPr/>
            <p:nvPr/>
          </p:nvSpPr>
          <p:spPr>
            <a:xfrm>
              <a:off x="300459" y="4901597"/>
              <a:ext cx="4025714" cy="416704"/>
            </a:xfrm>
            <a:prstGeom prst="rect">
              <a:avLst/>
            </a:prstGeom>
          </p:spPr>
          <p:txBody>
            <a:bodyPr wrap="square">
              <a:spAutoFit/>
            </a:bodyPr>
            <a:lstStyle/>
            <a:p>
              <a:r>
                <a:rPr lang="en-US" b="1" dirty="0">
                  <a:solidFill>
                    <a:schemeClr val="bg1"/>
                  </a:solidFill>
                </a:rPr>
                <a:t>Pan Plus                 </a:t>
              </a:r>
              <a:r>
                <a:rPr lang="en-US" dirty="0">
                  <a:solidFill>
                    <a:schemeClr val="tx2">
                      <a:lumMod val="75000"/>
                    </a:schemeClr>
                  </a:solidFill>
                </a:rPr>
                <a:t>(34%)</a:t>
              </a:r>
            </a:p>
          </p:txBody>
        </p:sp>
        <p:sp>
          <p:nvSpPr>
            <p:cNvPr id="35" name="Rectangle 34"/>
            <p:cNvSpPr/>
            <p:nvPr/>
          </p:nvSpPr>
          <p:spPr>
            <a:xfrm>
              <a:off x="300459" y="5309094"/>
              <a:ext cx="4025714" cy="416704"/>
            </a:xfrm>
            <a:prstGeom prst="rect">
              <a:avLst/>
            </a:prstGeom>
          </p:spPr>
          <p:txBody>
            <a:bodyPr wrap="square">
              <a:spAutoFit/>
            </a:bodyPr>
            <a:lstStyle/>
            <a:p>
              <a:r>
                <a:rPr lang="en-US" b="1" dirty="0">
                  <a:solidFill>
                    <a:schemeClr val="bg1"/>
                  </a:solidFill>
                </a:rPr>
                <a:t>Modern Stores      </a:t>
              </a:r>
              <a:r>
                <a:rPr lang="en-US" dirty="0">
                  <a:solidFill>
                    <a:schemeClr val="tx2">
                      <a:lumMod val="75000"/>
                    </a:schemeClr>
                  </a:solidFill>
                </a:rPr>
                <a:t>(32%)</a:t>
              </a:r>
            </a:p>
          </p:txBody>
        </p:sp>
        <p:sp>
          <p:nvSpPr>
            <p:cNvPr id="36" name="Rectangle 35"/>
            <p:cNvSpPr/>
            <p:nvPr/>
          </p:nvSpPr>
          <p:spPr>
            <a:xfrm>
              <a:off x="300459" y="5716590"/>
              <a:ext cx="4025714" cy="416704"/>
            </a:xfrm>
            <a:prstGeom prst="rect">
              <a:avLst/>
            </a:prstGeom>
          </p:spPr>
          <p:txBody>
            <a:bodyPr wrap="square">
              <a:spAutoFit/>
            </a:bodyPr>
            <a:lstStyle/>
            <a:p>
              <a:r>
                <a:rPr lang="en-US" b="1" dirty="0">
                  <a:solidFill>
                    <a:schemeClr val="bg1"/>
                  </a:solidFill>
                </a:rPr>
                <a:t>Mall                       </a:t>
              </a:r>
              <a:r>
                <a:rPr lang="en-US" dirty="0">
                  <a:solidFill>
                    <a:schemeClr val="tx2">
                      <a:lumMod val="75000"/>
                    </a:schemeClr>
                  </a:solidFill>
                </a:rPr>
                <a:t>(24%)</a:t>
              </a:r>
            </a:p>
          </p:txBody>
        </p:sp>
      </p:grpSp>
      <p:sp>
        <p:nvSpPr>
          <p:cNvPr id="37" name="Rectangle 36"/>
          <p:cNvSpPr/>
          <p:nvPr/>
        </p:nvSpPr>
        <p:spPr>
          <a:xfrm rot="266976">
            <a:off x="4091706" y="5421479"/>
            <a:ext cx="3009157" cy="276999"/>
          </a:xfrm>
          <a:prstGeom prst="rect">
            <a:avLst/>
          </a:prstGeom>
        </p:spPr>
        <p:txBody>
          <a:bodyPr wrap="none">
            <a:spAutoFit/>
          </a:bodyPr>
          <a:lstStyle/>
          <a:p>
            <a:r>
              <a:rPr lang="en-US" sz="1200" dirty="0">
                <a:solidFill>
                  <a:schemeClr val="tx2">
                    <a:lumMod val="75000"/>
                  </a:schemeClr>
                </a:solidFill>
              </a:rPr>
              <a:t>Note: All preferences are Non- unique</a:t>
            </a:r>
          </a:p>
        </p:txBody>
      </p:sp>
    </p:spTree>
    <p:extLst>
      <p:ext uri="{BB962C8B-B14F-4D97-AF65-F5344CB8AC3E}">
        <p14:creationId xmlns:p14="http://schemas.microsoft.com/office/powerpoint/2010/main" val="1662896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46EBAC-930D-4768-89B1-646AAE556AC3}"/>
              </a:ext>
            </a:extLst>
          </p:cNvPr>
          <p:cNvSpPr>
            <a:spLocks noGrp="1"/>
          </p:cNvSpPr>
          <p:nvPr>
            <p:ph type="title"/>
          </p:nvPr>
        </p:nvSpPr>
        <p:spPr/>
        <p:txBody>
          <a:bodyPr/>
          <a:lstStyle/>
          <a:p>
            <a:r>
              <a:rPr lang="en-US" dirty="0">
                <a:solidFill>
                  <a:schemeClr val="bg2"/>
                </a:solidFill>
              </a:rPr>
              <a:t>For whom you buy Toffee/Candy?</a:t>
            </a:r>
          </a:p>
        </p:txBody>
      </p:sp>
      <p:pic>
        <p:nvPicPr>
          <p:cNvPr id="5" name="Picture 4">
            <a:extLst>
              <a:ext uri="{FF2B5EF4-FFF2-40B4-BE49-F238E27FC236}">
                <a16:creationId xmlns:a16="http://schemas.microsoft.com/office/drawing/2014/main" id="{B04EBB06-83FB-4827-8BE6-862CC55431A6}"/>
              </a:ext>
            </a:extLst>
          </p:cNvPr>
          <p:cNvPicPr>
            <a:picLocks noChangeAspect="1"/>
          </p:cNvPicPr>
          <p:nvPr/>
        </p:nvPicPr>
        <p:blipFill>
          <a:blip r:embed="rId2" cstate="print"/>
          <a:stretch>
            <a:fillRect/>
          </a:stretch>
        </p:blipFill>
        <p:spPr>
          <a:xfrm rot="742505">
            <a:off x="6209978" y="3896552"/>
            <a:ext cx="1813972" cy="631294"/>
          </a:xfrm>
          <a:prstGeom prst="rect">
            <a:avLst/>
          </a:prstGeom>
        </p:spPr>
      </p:pic>
      <p:pic>
        <p:nvPicPr>
          <p:cNvPr id="7" name="Picture 6" descr="Image result for relatives">
            <a:extLst>
              <a:ext uri="{FF2B5EF4-FFF2-40B4-BE49-F238E27FC236}">
                <a16:creationId xmlns:a16="http://schemas.microsoft.com/office/drawing/2014/main" id="{DBA8402C-392A-453C-AE8E-BBFA48B2091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678647">
            <a:off x="3579930" y="3909510"/>
            <a:ext cx="1582237" cy="606715"/>
          </a:xfrm>
          <a:prstGeom prst="rect">
            <a:avLst/>
          </a:prstGeom>
          <a:noFill/>
          <a:ln>
            <a:noFill/>
          </a:ln>
        </p:spPr>
      </p:pic>
      <p:pic>
        <p:nvPicPr>
          <p:cNvPr id="8" name="Picture 7" descr="Image result for Self">
            <a:extLst>
              <a:ext uri="{FF2B5EF4-FFF2-40B4-BE49-F238E27FC236}">
                <a16:creationId xmlns:a16="http://schemas.microsoft.com/office/drawing/2014/main" id="{672B915E-4916-4722-9C5B-00D1584BA3DA}"/>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171" y="3710836"/>
            <a:ext cx="2594919" cy="1004053"/>
          </a:xfrm>
          <a:prstGeom prst="rect">
            <a:avLst/>
          </a:prstGeom>
          <a:noFill/>
          <a:ln>
            <a:noFill/>
          </a:ln>
        </p:spPr>
      </p:pic>
      <p:pic>
        <p:nvPicPr>
          <p:cNvPr id="9" name="Picture 8" descr="Image result for Children">
            <a:extLst>
              <a:ext uri="{FF2B5EF4-FFF2-40B4-BE49-F238E27FC236}">
                <a16:creationId xmlns:a16="http://schemas.microsoft.com/office/drawing/2014/main" id="{69A9FF23-298B-4EF1-B9CA-192AE490678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72630" y="3710838"/>
            <a:ext cx="2454875" cy="1004051"/>
          </a:xfrm>
          <a:prstGeom prst="rect">
            <a:avLst/>
          </a:prstGeom>
          <a:noFill/>
          <a:ln>
            <a:noFill/>
          </a:ln>
        </p:spPr>
      </p:pic>
      <p:pic>
        <p:nvPicPr>
          <p:cNvPr id="11" name="Picture 10">
            <a:extLst>
              <a:ext uri="{FF2B5EF4-FFF2-40B4-BE49-F238E27FC236}">
                <a16:creationId xmlns:a16="http://schemas.microsoft.com/office/drawing/2014/main" id="{C5395F1F-EF1E-478E-9A9D-E1706C9DD4C1}"/>
              </a:ext>
            </a:extLst>
          </p:cNvPr>
          <p:cNvPicPr>
            <a:picLocks noChangeAspect="1"/>
          </p:cNvPicPr>
          <p:nvPr/>
        </p:nvPicPr>
        <p:blipFill>
          <a:blip r:embed="rId6" cstate="print"/>
          <a:stretch>
            <a:fillRect/>
          </a:stretch>
        </p:blipFill>
        <p:spPr>
          <a:xfrm>
            <a:off x="5269902" y="3710839"/>
            <a:ext cx="850890" cy="1004051"/>
          </a:xfrm>
          <a:prstGeom prst="rect">
            <a:avLst/>
          </a:prstGeom>
        </p:spPr>
      </p:pic>
      <p:sp>
        <p:nvSpPr>
          <p:cNvPr id="23" name="TextBox 22">
            <a:extLst>
              <a:ext uri="{FF2B5EF4-FFF2-40B4-BE49-F238E27FC236}">
                <a16:creationId xmlns:a16="http://schemas.microsoft.com/office/drawing/2014/main" id="{D9844932-C19A-48A0-A4E4-5E9C0513C630}"/>
              </a:ext>
            </a:extLst>
          </p:cNvPr>
          <p:cNvSpPr txBox="1"/>
          <p:nvPr/>
        </p:nvSpPr>
        <p:spPr>
          <a:xfrm>
            <a:off x="10219038" y="5219273"/>
            <a:ext cx="2024913" cy="400110"/>
          </a:xfrm>
          <a:prstGeom prst="rect">
            <a:avLst/>
          </a:prstGeom>
          <a:noFill/>
        </p:spPr>
        <p:txBody>
          <a:bodyPr wrap="none" rtlCol="0">
            <a:spAutoFit/>
          </a:bodyPr>
          <a:lstStyle/>
          <a:p>
            <a:r>
              <a:rPr lang="en-US" sz="2000" dirty="0"/>
              <a:t>*Others are 2%</a:t>
            </a:r>
          </a:p>
        </p:txBody>
      </p:sp>
      <p:sp>
        <p:nvSpPr>
          <p:cNvPr id="25" name="TextBox 24">
            <a:extLst>
              <a:ext uri="{FF2B5EF4-FFF2-40B4-BE49-F238E27FC236}">
                <a16:creationId xmlns:a16="http://schemas.microsoft.com/office/drawing/2014/main" id="{5429CD79-F25F-4A17-8D01-EC1725EBB3EC}"/>
              </a:ext>
            </a:extLst>
          </p:cNvPr>
          <p:cNvSpPr txBox="1"/>
          <p:nvPr/>
        </p:nvSpPr>
        <p:spPr>
          <a:xfrm>
            <a:off x="1191938" y="4849941"/>
            <a:ext cx="569387" cy="369332"/>
          </a:xfrm>
          <a:prstGeom prst="rect">
            <a:avLst/>
          </a:prstGeom>
          <a:noFill/>
        </p:spPr>
        <p:txBody>
          <a:bodyPr wrap="none" rtlCol="0">
            <a:spAutoFit/>
          </a:bodyPr>
          <a:lstStyle/>
          <a:p>
            <a:r>
              <a:rPr lang="en-US" b="1" dirty="0"/>
              <a:t>Self</a:t>
            </a:r>
          </a:p>
        </p:txBody>
      </p:sp>
      <p:sp>
        <p:nvSpPr>
          <p:cNvPr id="26" name="TextBox 25">
            <a:extLst>
              <a:ext uri="{FF2B5EF4-FFF2-40B4-BE49-F238E27FC236}">
                <a16:creationId xmlns:a16="http://schemas.microsoft.com/office/drawing/2014/main" id="{69EF41EC-1A81-4CB0-A6A8-61FA3060B799}"/>
              </a:ext>
            </a:extLst>
          </p:cNvPr>
          <p:cNvSpPr txBox="1"/>
          <p:nvPr/>
        </p:nvSpPr>
        <p:spPr>
          <a:xfrm>
            <a:off x="4631594" y="4849941"/>
            <a:ext cx="2127505" cy="369332"/>
          </a:xfrm>
          <a:prstGeom prst="rect">
            <a:avLst/>
          </a:prstGeom>
          <a:noFill/>
        </p:spPr>
        <p:txBody>
          <a:bodyPr wrap="none" rtlCol="0">
            <a:spAutoFit/>
          </a:bodyPr>
          <a:lstStyle/>
          <a:p>
            <a:r>
              <a:rPr lang="en-US" b="1" dirty="0"/>
              <a:t>Relatives/ Friends</a:t>
            </a:r>
          </a:p>
        </p:txBody>
      </p:sp>
      <p:sp>
        <p:nvSpPr>
          <p:cNvPr id="27" name="TextBox 26">
            <a:extLst>
              <a:ext uri="{FF2B5EF4-FFF2-40B4-BE49-F238E27FC236}">
                <a16:creationId xmlns:a16="http://schemas.microsoft.com/office/drawing/2014/main" id="{AC19A17F-E248-4A78-B0CE-F02F8370824E}"/>
              </a:ext>
            </a:extLst>
          </p:cNvPr>
          <p:cNvSpPr txBox="1"/>
          <p:nvPr/>
        </p:nvSpPr>
        <p:spPr>
          <a:xfrm>
            <a:off x="9737252" y="4849941"/>
            <a:ext cx="1125629" cy="369332"/>
          </a:xfrm>
          <a:prstGeom prst="rect">
            <a:avLst/>
          </a:prstGeom>
          <a:noFill/>
        </p:spPr>
        <p:txBody>
          <a:bodyPr wrap="none" rtlCol="0">
            <a:spAutoFit/>
          </a:bodyPr>
          <a:lstStyle/>
          <a:p>
            <a:r>
              <a:rPr lang="en-US" b="1" dirty="0"/>
              <a:t>Children</a:t>
            </a:r>
          </a:p>
        </p:txBody>
      </p:sp>
      <p:sp>
        <p:nvSpPr>
          <p:cNvPr id="28" name="Oval 27">
            <a:extLst>
              <a:ext uri="{FF2B5EF4-FFF2-40B4-BE49-F238E27FC236}">
                <a16:creationId xmlns:a16="http://schemas.microsoft.com/office/drawing/2014/main" id="{472C662A-5EC1-4359-8DAF-FF380D5ABA00}"/>
              </a:ext>
            </a:extLst>
          </p:cNvPr>
          <p:cNvSpPr/>
          <p:nvPr/>
        </p:nvSpPr>
        <p:spPr>
          <a:xfrm>
            <a:off x="1019430" y="2658749"/>
            <a:ext cx="914400" cy="9144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44%</a:t>
            </a:r>
          </a:p>
        </p:txBody>
      </p:sp>
      <p:sp>
        <p:nvSpPr>
          <p:cNvPr id="30" name="Oval 29">
            <a:extLst>
              <a:ext uri="{FF2B5EF4-FFF2-40B4-BE49-F238E27FC236}">
                <a16:creationId xmlns:a16="http://schemas.microsoft.com/office/drawing/2014/main" id="{00FFABE1-EFAF-493D-904B-E3CDA285A475}"/>
              </a:ext>
            </a:extLst>
          </p:cNvPr>
          <p:cNvSpPr/>
          <p:nvPr/>
        </p:nvSpPr>
        <p:spPr>
          <a:xfrm>
            <a:off x="9844216" y="2658749"/>
            <a:ext cx="914400" cy="9144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25%</a:t>
            </a:r>
          </a:p>
        </p:txBody>
      </p:sp>
      <p:sp>
        <p:nvSpPr>
          <p:cNvPr id="31" name="Oval 30">
            <a:extLst>
              <a:ext uri="{FF2B5EF4-FFF2-40B4-BE49-F238E27FC236}">
                <a16:creationId xmlns:a16="http://schemas.microsoft.com/office/drawing/2014/main" id="{0DAF48B5-1DBE-49B6-9230-79A48E12C9E5}"/>
              </a:ext>
            </a:extLst>
          </p:cNvPr>
          <p:cNvSpPr/>
          <p:nvPr/>
        </p:nvSpPr>
        <p:spPr>
          <a:xfrm>
            <a:off x="5238146" y="2653922"/>
            <a:ext cx="914400" cy="9144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29%</a:t>
            </a:r>
          </a:p>
        </p:txBody>
      </p:sp>
      <p:sp>
        <p:nvSpPr>
          <p:cNvPr id="33" name="Rectangle: Rounded Corners 32">
            <a:extLst>
              <a:ext uri="{FF2B5EF4-FFF2-40B4-BE49-F238E27FC236}">
                <a16:creationId xmlns:a16="http://schemas.microsoft.com/office/drawing/2014/main" id="{4F11346A-F6C5-441D-96BA-8823865274B6}"/>
              </a:ext>
            </a:extLst>
          </p:cNvPr>
          <p:cNvSpPr/>
          <p:nvPr/>
        </p:nvSpPr>
        <p:spPr>
          <a:xfrm>
            <a:off x="2860766" y="5842275"/>
            <a:ext cx="6733435" cy="596279"/>
          </a:xfrm>
          <a:prstGeom prst="round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Respondents generally buy Toffee/Candy for their own consumptions or for their Relatives/Friends.</a:t>
            </a:r>
          </a:p>
        </p:txBody>
      </p:sp>
    </p:spTree>
    <p:extLst>
      <p:ext uri="{BB962C8B-B14F-4D97-AF65-F5344CB8AC3E}">
        <p14:creationId xmlns:p14="http://schemas.microsoft.com/office/powerpoint/2010/main" val="3969119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D5E3A3-E47C-4E6A-BD35-CA4F80A1ED61}"/>
              </a:ext>
            </a:extLst>
          </p:cNvPr>
          <p:cNvSpPr>
            <a:spLocks noGrp="1"/>
          </p:cNvSpPr>
          <p:nvPr>
            <p:ph type="title"/>
          </p:nvPr>
        </p:nvSpPr>
        <p:spPr/>
        <p:txBody>
          <a:bodyPr/>
          <a:lstStyle/>
          <a:p>
            <a:r>
              <a:rPr lang="en-US" dirty="0">
                <a:solidFill>
                  <a:schemeClr val="bg2"/>
                </a:solidFill>
              </a:rPr>
              <a:t>Do you know different flavors of Pulse?</a:t>
            </a:r>
          </a:p>
        </p:txBody>
      </p:sp>
      <p:graphicFrame>
        <p:nvGraphicFramePr>
          <p:cNvPr id="5" name="Chart 4">
            <a:extLst>
              <a:ext uri="{FF2B5EF4-FFF2-40B4-BE49-F238E27FC236}">
                <a16:creationId xmlns:a16="http://schemas.microsoft.com/office/drawing/2014/main" id="{C7B5D82A-A906-4230-93D2-37CC8C584831}"/>
              </a:ext>
            </a:extLst>
          </p:cNvPr>
          <p:cNvGraphicFramePr>
            <a:graphicFrameLocks/>
          </p:cNvGraphicFramePr>
          <p:nvPr>
            <p:extLst>
              <p:ext uri="{D42A27DB-BD31-4B8C-83A1-F6EECF244321}">
                <p14:modId xmlns:p14="http://schemas.microsoft.com/office/powerpoint/2010/main" val="3575317463"/>
              </p:ext>
            </p:extLst>
          </p:nvPr>
        </p:nvGraphicFramePr>
        <p:xfrm>
          <a:off x="0" y="2458550"/>
          <a:ext cx="3818238" cy="2743200"/>
        </p:xfrm>
        <a:graphic>
          <a:graphicData uri="http://schemas.openxmlformats.org/drawingml/2006/chart">
            <c:chart xmlns:c="http://schemas.openxmlformats.org/drawingml/2006/chart" xmlns:r="http://schemas.openxmlformats.org/officeDocument/2006/relationships" r:id="rId3"/>
          </a:graphicData>
        </a:graphic>
      </p:graphicFrame>
      <p:cxnSp>
        <p:nvCxnSpPr>
          <p:cNvPr id="11" name="Straight Connector 10">
            <a:extLst>
              <a:ext uri="{FF2B5EF4-FFF2-40B4-BE49-F238E27FC236}">
                <a16:creationId xmlns:a16="http://schemas.microsoft.com/office/drawing/2014/main" id="{BE1B1EF1-F258-4D00-AEED-A48876E3585B}"/>
              </a:ext>
            </a:extLst>
          </p:cNvPr>
          <p:cNvCxnSpPr>
            <a:cxnSpLocks/>
          </p:cNvCxnSpPr>
          <p:nvPr/>
        </p:nvCxnSpPr>
        <p:spPr>
          <a:xfrm>
            <a:off x="4151872" y="2199503"/>
            <a:ext cx="0" cy="32612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2A2A639-F068-4801-98BF-E330901B9E6D}"/>
              </a:ext>
            </a:extLst>
          </p:cNvPr>
          <p:cNvCxnSpPr>
            <a:cxnSpLocks/>
          </p:cNvCxnSpPr>
          <p:nvPr/>
        </p:nvCxnSpPr>
        <p:spPr>
          <a:xfrm>
            <a:off x="8093682" y="2199503"/>
            <a:ext cx="0" cy="3261294"/>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970DD74F-60F9-419B-B5EE-46BB118A3240}"/>
              </a:ext>
            </a:extLst>
          </p:cNvPr>
          <p:cNvSpPr/>
          <p:nvPr/>
        </p:nvSpPr>
        <p:spPr>
          <a:xfrm>
            <a:off x="1502228" y="5704669"/>
            <a:ext cx="9555014" cy="970449"/>
          </a:xfrm>
          <a:prstGeom prst="round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 according to this most of the respondent are not aware of different flavors of Pulse. Out of 50% respondents Guava flavor is most popular among respondents and favorite flavor of respondents is Kaccha Aam. </a:t>
            </a:r>
          </a:p>
        </p:txBody>
      </p:sp>
      <p:graphicFrame>
        <p:nvGraphicFramePr>
          <p:cNvPr id="10" name="Chart 9">
            <a:extLst>
              <a:ext uri="{FF2B5EF4-FFF2-40B4-BE49-F238E27FC236}">
                <a16:creationId xmlns:a16="http://schemas.microsoft.com/office/drawing/2014/main" id="{399FA5D9-9D17-41DE-9D8A-1F82D3BE3060}"/>
              </a:ext>
            </a:extLst>
          </p:cNvPr>
          <p:cNvGraphicFramePr>
            <a:graphicFrameLocks/>
          </p:cNvGraphicFramePr>
          <p:nvPr>
            <p:extLst>
              <p:ext uri="{D42A27DB-BD31-4B8C-83A1-F6EECF244321}">
                <p14:modId xmlns:p14="http://schemas.microsoft.com/office/powerpoint/2010/main" val="3625978370"/>
              </p:ext>
            </p:extLst>
          </p:nvPr>
        </p:nvGraphicFramePr>
        <p:xfrm>
          <a:off x="4213649" y="2057399"/>
          <a:ext cx="3720282" cy="340339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00000000-0008-0000-0100-000019000000}"/>
              </a:ext>
            </a:extLst>
          </p:cNvPr>
          <p:cNvGraphicFramePr>
            <a:graphicFrameLocks/>
          </p:cNvGraphicFramePr>
          <p:nvPr>
            <p:extLst>
              <p:ext uri="{D42A27DB-BD31-4B8C-83A1-F6EECF244321}">
                <p14:modId xmlns:p14="http://schemas.microsoft.com/office/powerpoint/2010/main" val="1888506876"/>
              </p:ext>
            </p:extLst>
          </p:nvPr>
        </p:nvGraphicFramePr>
        <p:xfrm>
          <a:off x="8253434" y="2057399"/>
          <a:ext cx="4185715" cy="354421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61241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D3F89-E230-4B49-94A0-C5C36E312D50}"/>
              </a:ext>
            </a:extLst>
          </p:cNvPr>
          <p:cNvSpPr>
            <a:spLocks noGrp="1"/>
          </p:cNvSpPr>
          <p:nvPr>
            <p:ph type="title"/>
          </p:nvPr>
        </p:nvSpPr>
        <p:spPr/>
        <p:txBody>
          <a:bodyPr/>
          <a:lstStyle/>
          <a:p>
            <a:r>
              <a:rPr lang="en-US" sz="3200" dirty="0">
                <a:solidFill>
                  <a:schemeClr val="bg2"/>
                </a:solidFill>
              </a:rPr>
              <a:t>The best thing and scope of improvement for Pulse</a:t>
            </a:r>
          </a:p>
        </p:txBody>
      </p:sp>
      <p:grpSp>
        <p:nvGrpSpPr>
          <p:cNvPr id="4" name="Group 3">
            <a:extLst>
              <a:ext uri="{FF2B5EF4-FFF2-40B4-BE49-F238E27FC236}">
                <a16:creationId xmlns:a16="http://schemas.microsoft.com/office/drawing/2014/main" id="{AA0E2DB2-2C9F-45ED-9351-7E0ED97B1D68}"/>
              </a:ext>
            </a:extLst>
          </p:cNvPr>
          <p:cNvGrpSpPr/>
          <p:nvPr/>
        </p:nvGrpSpPr>
        <p:grpSpPr>
          <a:xfrm>
            <a:off x="73450" y="2726058"/>
            <a:ext cx="5308600" cy="2863241"/>
            <a:chOff x="386465" y="2261286"/>
            <a:chExt cx="4812840" cy="2993606"/>
          </a:xfrm>
        </p:grpSpPr>
        <p:sp>
          <p:nvSpPr>
            <p:cNvPr id="3" name="Oval 2">
              <a:extLst>
                <a:ext uri="{FF2B5EF4-FFF2-40B4-BE49-F238E27FC236}">
                  <a16:creationId xmlns:a16="http://schemas.microsoft.com/office/drawing/2014/main" id="{5B03025B-677B-48FE-B051-52E8B8A4A973}"/>
                </a:ext>
              </a:extLst>
            </p:cNvPr>
            <p:cNvSpPr/>
            <p:nvPr/>
          </p:nvSpPr>
          <p:spPr>
            <a:xfrm>
              <a:off x="2057658" y="3878787"/>
              <a:ext cx="1470454" cy="1376105"/>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rPr>
                <a:t>Surprise Center Filling </a:t>
              </a:r>
              <a:endParaRPr lang="en-US" b="1" dirty="0">
                <a:solidFill>
                  <a:schemeClr val="bg1"/>
                </a:solidFill>
              </a:endParaRPr>
            </a:p>
          </p:txBody>
        </p:sp>
        <p:sp>
          <p:nvSpPr>
            <p:cNvPr id="12" name="TextBox 11">
              <a:extLst>
                <a:ext uri="{FF2B5EF4-FFF2-40B4-BE49-F238E27FC236}">
                  <a16:creationId xmlns:a16="http://schemas.microsoft.com/office/drawing/2014/main" id="{5E6FB73E-CF28-4038-B370-EA041FCB5BFD}"/>
                </a:ext>
              </a:extLst>
            </p:cNvPr>
            <p:cNvSpPr txBox="1"/>
            <p:nvPr/>
          </p:nvSpPr>
          <p:spPr>
            <a:xfrm>
              <a:off x="994643" y="2261286"/>
              <a:ext cx="4054315" cy="461665"/>
            </a:xfrm>
            <a:prstGeom prst="rect">
              <a:avLst/>
            </a:prstGeom>
            <a:solidFill>
              <a:schemeClr val="tx1">
                <a:lumMod val="75000"/>
              </a:schemeClr>
            </a:solidFill>
            <a:ln>
              <a:noFill/>
            </a:ln>
          </p:spPr>
          <p:txBody>
            <a:bodyPr wrap="none" rtlCol="0">
              <a:spAutoFit/>
            </a:bodyPr>
            <a:lstStyle/>
            <a:p>
              <a:r>
                <a:rPr lang="en-US" sz="2400" b="1" dirty="0">
                  <a:solidFill>
                    <a:schemeClr val="bg1"/>
                  </a:solidFill>
                </a:rPr>
                <a:t>The best thing about Pulse</a:t>
              </a:r>
            </a:p>
          </p:txBody>
        </p:sp>
        <p:sp>
          <p:nvSpPr>
            <p:cNvPr id="17" name="Thought Bubble: Cloud 16">
              <a:extLst>
                <a:ext uri="{FF2B5EF4-FFF2-40B4-BE49-F238E27FC236}">
                  <a16:creationId xmlns:a16="http://schemas.microsoft.com/office/drawing/2014/main" id="{9600DEE7-CC3C-4BDA-95C1-66285085F9A8}"/>
                </a:ext>
              </a:extLst>
            </p:cNvPr>
            <p:cNvSpPr/>
            <p:nvPr/>
          </p:nvSpPr>
          <p:spPr>
            <a:xfrm>
              <a:off x="2335685" y="3043033"/>
              <a:ext cx="1081216" cy="771934"/>
            </a:xfrm>
            <a:prstGeom prst="cloudCallout">
              <a:avLst/>
            </a:prstGeom>
            <a:solidFill>
              <a:schemeClr val="tx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44%</a:t>
              </a:r>
            </a:p>
          </p:txBody>
        </p:sp>
        <p:sp>
          <p:nvSpPr>
            <p:cNvPr id="18" name="Oval 17">
              <a:extLst>
                <a:ext uri="{FF2B5EF4-FFF2-40B4-BE49-F238E27FC236}">
                  <a16:creationId xmlns:a16="http://schemas.microsoft.com/office/drawing/2014/main" id="{C2E9849E-C601-4344-8A50-4D415E51405F}"/>
                </a:ext>
              </a:extLst>
            </p:cNvPr>
            <p:cNvSpPr/>
            <p:nvPr/>
          </p:nvSpPr>
          <p:spPr>
            <a:xfrm>
              <a:off x="386465" y="3878787"/>
              <a:ext cx="1470454" cy="1376105"/>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Unique Taste </a:t>
              </a:r>
            </a:p>
          </p:txBody>
        </p:sp>
        <p:sp>
          <p:nvSpPr>
            <p:cNvPr id="19" name="Thought Bubble: Cloud 18">
              <a:extLst>
                <a:ext uri="{FF2B5EF4-FFF2-40B4-BE49-F238E27FC236}">
                  <a16:creationId xmlns:a16="http://schemas.microsoft.com/office/drawing/2014/main" id="{94E7C2A8-0E66-4826-BB30-C6C46942E50A}"/>
                </a:ext>
              </a:extLst>
            </p:cNvPr>
            <p:cNvSpPr/>
            <p:nvPr/>
          </p:nvSpPr>
          <p:spPr>
            <a:xfrm>
              <a:off x="664492" y="3043033"/>
              <a:ext cx="1081216" cy="771934"/>
            </a:xfrm>
            <a:prstGeom prst="cloudCallout">
              <a:avLst/>
            </a:prstGeom>
            <a:solidFill>
              <a:schemeClr val="tx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46%</a:t>
              </a:r>
            </a:p>
          </p:txBody>
        </p:sp>
        <p:sp>
          <p:nvSpPr>
            <p:cNvPr id="20" name="Oval 19">
              <a:extLst>
                <a:ext uri="{FF2B5EF4-FFF2-40B4-BE49-F238E27FC236}">
                  <a16:creationId xmlns:a16="http://schemas.microsoft.com/office/drawing/2014/main" id="{A05ED48B-9986-44F2-901C-A9B6F00B4087}"/>
                </a:ext>
              </a:extLst>
            </p:cNvPr>
            <p:cNvSpPr/>
            <p:nvPr/>
          </p:nvSpPr>
          <p:spPr>
            <a:xfrm>
              <a:off x="3728851" y="3878787"/>
              <a:ext cx="1470454" cy="1376105"/>
            </a:xfrm>
            <a:prstGeom prst="ellipse">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Initial Mango Flavor </a:t>
              </a:r>
            </a:p>
          </p:txBody>
        </p:sp>
        <p:sp>
          <p:nvSpPr>
            <p:cNvPr id="21" name="Thought Bubble: Cloud 20">
              <a:extLst>
                <a:ext uri="{FF2B5EF4-FFF2-40B4-BE49-F238E27FC236}">
                  <a16:creationId xmlns:a16="http://schemas.microsoft.com/office/drawing/2014/main" id="{69E562ED-BCC7-4C6F-941E-E867A7C62F7B}"/>
                </a:ext>
              </a:extLst>
            </p:cNvPr>
            <p:cNvSpPr/>
            <p:nvPr/>
          </p:nvSpPr>
          <p:spPr>
            <a:xfrm>
              <a:off x="4006878" y="3043033"/>
              <a:ext cx="1081216" cy="771934"/>
            </a:xfrm>
            <a:prstGeom prst="cloudCallout">
              <a:avLst/>
            </a:prstGeom>
            <a:solidFill>
              <a:schemeClr val="tx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10%</a:t>
              </a:r>
            </a:p>
          </p:txBody>
        </p:sp>
      </p:grpSp>
      <p:sp>
        <p:nvSpPr>
          <p:cNvPr id="29" name="TextBox 28">
            <a:extLst>
              <a:ext uri="{FF2B5EF4-FFF2-40B4-BE49-F238E27FC236}">
                <a16:creationId xmlns:a16="http://schemas.microsoft.com/office/drawing/2014/main" id="{3CAED440-5F2D-463E-905C-EDAA1E90CD6E}"/>
              </a:ext>
            </a:extLst>
          </p:cNvPr>
          <p:cNvSpPr txBox="1"/>
          <p:nvPr/>
        </p:nvSpPr>
        <p:spPr>
          <a:xfrm>
            <a:off x="6417276" y="2261285"/>
            <a:ext cx="5559535" cy="461665"/>
          </a:xfrm>
          <a:prstGeom prst="rect">
            <a:avLst/>
          </a:prstGeom>
          <a:solidFill>
            <a:schemeClr val="tx1">
              <a:lumMod val="75000"/>
            </a:schemeClr>
          </a:solidFill>
          <a:ln>
            <a:noFill/>
          </a:ln>
        </p:spPr>
        <p:txBody>
          <a:bodyPr wrap="none" rtlCol="0">
            <a:spAutoFit/>
          </a:bodyPr>
          <a:lstStyle/>
          <a:p>
            <a:r>
              <a:rPr lang="en-US" sz="2400" b="1" dirty="0">
                <a:solidFill>
                  <a:schemeClr val="bg1"/>
                </a:solidFill>
              </a:rPr>
              <a:t>Any scope of improvement for Pulse</a:t>
            </a:r>
          </a:p>
        </p:txBody>
      </p:sp>
      <p:sp>
        <p:nvSpPr>
          <p:cNvPr id="30" name="TextBox 29">
            <a:extLst>
              <a:ext uri="{FF2B5EF4-FFF2-40B4-BE49-F238E27FC236}">
                <a16:creationId xmlns:a16="http://schemas.microsoft.com/office/drawing/2014/main" id="{BBEDB705-CBB9-497E-8718-57AA15AF341D}"/>
              </a:ext>
            </a:extLst>
          </p:cNvPr>
          <p:cNvSpPr txBox="1"/>
          <p:nvPr/>
        </p:nvSpPr>
        <p:spPr>
          <a:xfrm>
            <a:off x="6627944" y="2969460"/>
            <a:ext cx="4573688" cy="369332"/>
          </a:xfrm>
          <a:prstGeom prst="rect">
            <a:avLst/>
          </a:prstGeom>
          <a:noFill/>
        </p:spPr>
        <p:txBody>
          <a:bodyPr wrap="none" rtlCol="0">
            <a:spAutoFit/>
          </a:bodyPr>
          <a:lstStyle/>
          <a:p>
            <a:r>
              <a:rPr lang="en-US" dirty="0"/>
              <a:t>“Increase the amount of masala filling”.</a:t>
            </a:r>
          </a:p>
        </p:txBody>
      </p:sp>
      <p:sp>
        <p:nvSpPr>
          <p:cNvPr id="31" name="TextBox 30">
            <a:extLst>
              <a:ext uri="{FF2B5EF4-FFF2-40B4-BE49-F238E27FC236}">
                <a16:creationId xmlns:a16="http://schemas.microsoft.com/office/drawing/2014/main" id="{2A9698A9-5120-4BE1-A440-4B2A73486AD6}"/>
              </a:ext>
            </a:extLst>
          </p:cNvPr>
          <p:cNvSpPr txBox="1"/>
          <p:nvPr/>
        </p:nvSpPr>
        <p:spPr>
          <a:xfrm>
            <a:off x="6627944" y="4320637"/>
            <a:ext cx="5490606" cy="646331"/>
          </a:xfrm>
          <a:prstGeom prst="rect">
            <a:avLst/>
          </a:prstGeom>
          <a:noFill/>
        </p:spPr>
        <p:txBody>
          <a:bodyPr wrap="none" rtlCol="0">
            <a:spAutoFit/>
          </a:bodyPr>
          <a:lstStyle/>
          <a:p>
            <a:r>
              <a:rPr lang="en-US" dirty="0"/>
              <a:t>“I would suggest you to introduce new product </a:t>
            </a:r>
          </a:p>
          <a:p>
            <a:r>
              <a:rPr lang="en-US" dirty="0"/>
              <a:t>like Alpenliebe Creamfills”.</a:t>
            </a:r>
          </a:p>
        </p:txBody>
      </p:sp>
      <p:sp>
        <p:nvSpPr>
          <p:cNvPr id="32" name="TextBox 31">
            <a:extLst>
              <a:ext uri="{FF2B5EF4-FFF2-40B4-BE49-F238E27FC236}">
                <a16:creationId xmlns:a16="http://schemas.microsoft.com/office/drawing/2014/main" id="{9958440C-E1ED-4932-9859-685B964CF15E}"/>
              </a:ext>
            </a:extLst>
          </p:cNvPr>
          <p:cNvSpPr txBox="1"/>
          <p:nvPr/>
        </p:nvSpPr>
        <p:spPr>
          <a:xfrm>
            <a:off x="6627944" y="5219967"/>
            <a:ext cx="2141933" cy="369332"/>
          </a:xfrm>
          <a:prstGeom prst="rect">
            <a:avLst/>
          </a:prstGeom>
          <a:noFill/>
        </p:spPr>
        <p:txBody>
          <a:bodyPr wrap="none" rtlCol="0">
            <a:spAutoFit/>
          </a:bodyPr>
          <a:lstStyle/>
          <a:p>
            <a:r>
              <a:rPr lang="en-US" dirty="0"/>
              <a:t>“Different flavors”</a:t>
            </a:r>
          </a:p>
        </p:txBody>
      </p:sp>
      <p:sp>
        <p:nvSpPr>
          <p:cNvPr id="33" name="TextBox 32">
            <a:extLst>
              <a:ext uri="{FF2B5EF4-FFF2-40B4-BE49-F238E27FC236}">
                <a16:creationId xmlns:a16="http://schemas.microsoft.com/office/drawing/2014/main" id="{D0FFDD89-794A-4410-BD69-3910F5195B06}"/>
              </a:ext>
            </a:extLst>
          </p:cNvPr>
          <p:cNvSpPr txBox="1"/>
          <p:nvPr/>
        </p:nvSpPr>
        <p:spPr>
          <a:xfrm>
            <a:off x="6632290" y="5731148"/>
            <a:ext cx="2975495" cy="369332"/>
          </a:xfrm>
          <a:prstGeom prst="rect">
            <a:avLst/>
          </a:prstGeom>
          <a:noFill/>
        </p:spPr>
        <p:txBody>
          <a:bodyPr wrap="none" rtlCol="0">
            <a:spAutoFit/>
          </a:bodyPr>
          <a:lstStyle/>
          <a:p>
            <a:r>
              <a:rPr lang="en-US" dirty="0"/>
              <a:t>“Reduce tangy content”</a:t>
            </a:r>
          </a:p>
        </p:txBody>
      </p:sp>
      <p:sp>
        <p:nvSpPr>
          <p:cNvPr id="34" name="TextBox 33">
            <a:extLst>
              <a:ext uri="{FF2B5EF4-FFF2-40B4-BE49-F238E27FC236}">
                <a16:creationId xmlns:a16="http://schemas.microsoft.com/office/drawing/2014/main" id="{34C5B0CF-5B44-43A0-93C1-345B80C22850}"/>
              </a:ext>
            </a:extLst>
          </p:cNvPr>
          <p:cNvSpPr txBox="1"/>
          <p:nvPr/>
        </p:nvSpPr>
        <p:spPr>
          <a:xfrm>
            <a:off x="6627944" y="3506549"/>
            <a:ext cx="5559536" cy="646331"/>
          </a:xfrm>
          <a:prstGeom prst="rect">
            <a:avLst/>
          </a:prstGeom>
          <a:noFill/>
        </p:spPr>
        <p:txBody>
          <a:bodyPr wrap="square" rtlCol="0">
            <a:spAutoFit/>
          </a:bodyPr>
          <a:lstStyle/>
          <a:p>
            <a:r>
              <a:rPr lang="en-US" dirty="0"/>
              <a:t>“While chewing sometimes it gets stuck into teeth”.</a:t>
            </a:r>
          </a:p>
        </p:txBody>
      </p:sp>
      <p:sp>
        <p:nvSpPr>
          <p:cNvPr id="41" name="Rectangle: Rounded Corners 40">
            <a:extLst>
              <a:ext uri="{FF2B5EF4-FFF2-40B4-BE49-F238E27FC236}">
                <a16:creationId xmlns:a16="http://schemas.microsoft.com/office/drawing/2014/main" id="{31779663-E049-40EC-B51F-90CD1026CD53}"/>
              </a:ext>
            </a:extLst>
          </p:cNvPr>
          <p:cNvSpPr/>
          <p:nvPr/>
        </p:nvSpPr>
        <p:spPr>
          <a:xfrm>
            <a:off x="664492" y="6116595"/>
            <a:ext cx="10863013" cy="596279"/>
          </a:xfrm>
          <a:prstGeom prst="round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bg1"/>
                </a:solidFill>
              </a:rPr>
              <a:t>Most of the respondents consume Pulse because of the unique taste and the surprise Centre filling(Masala). They also want some different flavor of Pulse like Alpenliebe Creamfills.</a:t>
            </a:r>
          </a:p>
        </p:txBody>
      </p:sp>
    </p:spTree>
    <p:extLst>
      <p:ext uri="{BB962C8B-B14F-4D97-AF65-F5344CB8AC3E}">
        <p14:creationId xmlns:p14="http://schemas.microsoft.com/office/powerpoint/2010/main" val="3974777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68D34-7F02-4F09-89C5-B83490AFDADC}"/>
              </a:ext>
            </a:extLst>
          </p:cNvPr>
          <p:cNvSpPr>
            <a:spLocks noGrp="1"/>
          </p:cNvSpPr>
          <p:nvPr>
            <p:ph type="title"/>
          </p:nvPr>
        </p:nvSpPr>
        <p:spPr/>
        <p:txBody>
          <a:bodyPr/>
          <a:lstStyle/>
          <a:p>
            <a:r>
              <a:rPr lang="en-US" sz="3200" dirty="0">
                <a:solidFill>
                  <a:schemeClr val="bg1"/>
                </a:solidFill>
              </a:rPr>
              <a:t>Which celebrity name comes to your mind for the Brand Pulse?</a:t>
            </a:r>
          </a:p>
        </p:txBody>
      </p:sp>
      <p:sp>
        <p:nvSpPr>
          <p:cNvPr id="14338" name="AutoShape 2" descr="Image result for ranbir singh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42" name="AutoShape 6" descr="Ranveer Sing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58" name="AutoShape 22" descr="Image result for #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62" name="AutoShape 26" descr="Image result for #1 png yell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9" name="Oval 18"/>
          <p:cNvSpPr/>
          <p:nvPr/>
        </p:nvSpPr>
        <p:spPr>
          <a:xfrm>
            <a:off x="610560" y="2427818"/>
            <a:ext cx="1746339" cy="18201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27"/>
          <p:cNvSpPr/>
          <p:nvPr/>
        </p:nvSpPr>
        <p:spPr>
          <a:xfrm>
            <a:off x="475281" y="4014283"/>
            <a:ext cx="2127583" cy="368945"/>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Parallelogram 28"/>
          <p:cNvSpPr/>
          <p:nvPr/>
        </p:nvSpPr>
        <p:spPr>
          <a:xfrm>
            <a:off x="424035" y="3950738"/>
            <a:ext cx="2127583" cy="368945"/>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3" name="Group 2">
            <a:extLst>
              <a:ext uri="{FF2B5EF4-FFF2-40B4-BE49-F238E27FC236}">
                <a16:creationId xmlns:a16="http://schemas.microsoft.com/office/drawing/2014/main" id="{DCA9F376-24FD-4D78-BEB5-7959FE9D6FAC}"/>
              </a:ext>
            </a:extLst>
          </p:cNvPr>
          <p:cNvGrpSpPr/>
          <p:nvPr/>
        </p:nvGrpSpPr>
        <p:grpSpPr>
          <a:xfrm>
            <a:off x="323559" y="2489079"/>
            <a:ext cx="2135547" cy="1833246"/>
            <a:chOff x="323559" y="2489079"/>
            <a:chExt cx="2135547" cy="1833246"/>
          </a:xfrm>
        </p:grpSpPr>
        <p:pic>
          <p:nvPicPr>
            <p:cNvPr id="26" name="Picture 20" descr="Image result for ranveer png"/>
            <p:cNvPicPr>
              <a:picLocks noChangeAspect="1" noChangeArrowheads="1"/>
            </p:cNvPicPr>
            <p:nvPr/>
          </p:nvPicPr>
          <p:blipFill>
            <a:blip r:embed="rId2" cstate="print">
              <a:clrChange>
                <a:clrFrom>
                  <a:srgbClr val="FFDF00"/>
                </a:clrFrom>
                <a:clrTo>
                  <a:srgbClr val="FFDF00">
                    <a:alpha val="0"/>
                  </a:srgbClr>
                </a:clrTo>
              </a:clrChange>
              <a:extLst>
                <a:ext uri="{BEBA8EAE-BF5A-486C-A8C5-ECC9F3942E4B}">
                  <a14:imgProps xmlns:a14="http://schemas.microsoft.com/office/drawing/2010/main">
                    <a14:imgLayer r:embed="rId3">
                      <a14:imgEffect>
                        <a14:backgroundRemoval t="310" b="96440" l="3417" r="56833"/>
                      </a14:imgEffect>
                    </a14:imgLayer>
                  </a14:imgProps>
                </a:ext>
              </a:extLst>
            </a:blip>
            <a:srcRect r="42598" b="5761"/>
            <a:stretch>
              <a:fillRect/>
            </a:stretch>
          </p:blipFill>
          <p:spPr bwMode="auto">
            <a:xfrm>
              <a:off x="804713" y="2489079"/>
              <a:ext cx="1654393" cy="1462167"/>
            </a:xfrm>
            <a:prstGeom prst="rect">
              <a:avLst/>
            </a:prstGeom>
            <a:noFill/>
          </p:spPr>
        </p:pic>
        <p:sp>
          <p:nvSpPr>
            <p:cNvPr id="56" name="TextBox 55"/>
            <p:cNvSpPr txBox="1"/>
            <p:nvPr/>
          </p:nvSpPr>
          <p:spPr>
            <a:xfrm>
              <a:off x="659177" y="3952993"/>
              <a:ext cx="1784463" cy="369332"/>
            </a:xfrm>
            <a:prstGeom prst="rect">
              <a:avLst/>
            </a:prstGeom>
            <a:noFill/>
          </p:spPr>
          <p:txBody>
            <a:bodyPr wrap="none" rtlCol="0">
              <a:spAutoFit/>
            </a:bodyPr>
            <a:lstStyle/>
            <a:p>
              <a:r>
                <a:rPr lang="en-US" b="1" dirty="0">
                  <a:solidFill>
                    <a:schemeClr val="bg1"/>
                  </a:solidFill>
                </a:rPr>
                <a:t>Ranveer Singh</a:t>
              </a:r>
            </a:p>
          </p:txBody>
        </p:sp>
        <p:pic>
          <p:nvPicPr>
            <p:cNvPr id="14364" name="Picture 28" descr="Image result for 1 png"/>
            <p:cNvPicPr>
              <a:picLocks noChangeAspect="1" noChangeArrowheads="1"/>
            </p:cNvPicPr>
            <p:nvPr/>
          </p:nvPicPr>
          <p:blipFill>
            <a:blip r:embed="rId4" cstate="print"/>
            <a:srcRect/>
            <a:stretch>
              <a:fillRect/>
            </a:stretch>
          </p:blipFill>
          <p:spPr bwMode="auto">
            <a:xfrm>
              <a:off x="323559" y="2493492"/>
              <a:ext cx="436096" cy="297770"/>
            </a:xfrm>
            <a:prstGeom prst="rect">
              <a:avLst/>
            </a:prstGeom>
            <a:noFill/>
          </p:spPr>
        </p:pic>
      </p:grpSp>
      <p:sp>
        <p:nvSpPr>
          <p:cNvPr id="14366" name="AutoShape 30" descr="Image result for polaroid vector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68" name="AutoShape 32" descr="Image result for polaroid vector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108" name="Group 56"/>
          <p:cNvGrpSpPr/>
          <p:nvPr/>
        </p:nvGrpSpPr>
        <p:grpSpPr>
          <a:xfrm>
            <a:off x="2658453" y="2439542"/>
            <a:ext cx="2178829" cy="1955410"/>
            <a:chOff x="88414" y="2357509"/>
            <a:chExt cx="2178829" cy="1955410"/>
          </a:xfrm>
        </p:grpSpPr>
        <p:grpSp>
          <p:nvGrpSpPr>
            <p:cNvPr id="110" name="Group 30"/>
            <p:cNvGrpSpPr/>
            <p:nvPr/>
          </p:nvGrpSpPr>
          <p:grpSpPr>
            <a:xfrm>
              <a:off x="88414" y="2357509"/>
              <a:ext cx="2178829" cy="1955410"/>
              <a:chOff x="419683" y="2363372"/>
              <a:chExt cx="2492331" cy="2236765"/>
            </a:xfrm>
          </p:grpSpPr>
          <p:sp>
            <p:nvSpPr>
              <p:cNvPr id="112" name="Oval 111"/>
              <p:cNvSpPr/>
              <p:nvPr/>
            </p:nvSpPr>
            <p:spPr>
              <a:xfrm>
                <a:off x="633046" y="2363372"/>
                <a:ext cx="1997612" cy="2082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29"/>
              <p:cNvGrpSpPr/>
              <p:nvPr/>
            </p:nvGrpSpPr>
            <p:grpSpPr>
              <a:xfrm>
                <a:off x="419683" y="4105418"/>
                <a:ext cx="2492331" cy="494719"/>
                <a:chOff x="363411" y="4021010"/>
                <a:chExt cx="2492331" cy="494719"/>
              </a:xfrm>
            </p:grpSpPr>
            <p:sp>
              <p:nvSpPr>
                <p:cNvPr id="115" name="Parallelogram 114"/>
                <p:cNvSpPr/>
                <p:nvPr/>
              </p:nvSpPr>
              <p:spPr>
                <a:xfrm>
                  <a:off x="422031" y="4093698"/>
                  <a:ext cx="2433711" cy="42203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6" name="Parallelogram 115"/>
                <p:cNvSpPr/>
                <p:nvPr/>
              </p:nvSpPr>
              <p:spPr>
                <a:xfrm>
                  <a:off x="363411" y="4021010"/>
                  <a:ext cx="2433711" cy="422031"/>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111" name="TextBox 110"/>
            <p:cNvSpPr txBox="1"/>
            <p:nvPr/>
          </p:nvSpPr>
          <p:spPr>
            <a:xfrm>
              <a:off x="450168" y="3882684"/>
              <a:ext cx="1247457" cy="369332"/>
            </a:xfrm>
            <a:prstGeom prst="rect">
              <a:avLst/>
            </a:prstGeom>
            <a:noFill/>
          </p:spPr>
          <p:txBody>
            <a:bodyPr wrap="none" rtlCol="0">
              <a:spAutoFit/>
            </a:bodyPr>
            <a:lstStyle/>
            <a:p>
              <a:r>
                <a:rPr lang="en-US" b="1" dirty="0">
                  <a:solidFill>
                    <a:schemeClr val="bg1"/>
                  </a:solidFill>
                </a:rPr>
                <a:t>Alia Bhatt</a:t>
              </a:r>
            </a:p>
          </p:txBody>
        </p:sp>
      </p:grpSp>
      <p:grpSp>
        <p:nvGrpSpPr>
          <p:cNvPr id="118" name="Group 56"/>
          <p:cNvGrpSpPr/>
          <p:nvPr/>
        </p:nvGrpSpPr>
        <p:grpSpPr>
          <a:xfrm>
            <a:off x="4878804" y="2465333"/>
            <a:ext cx="2178829" cy="1955410"/>
            <a:chOff x="88414" y="2357509"/>
            <a:chExt cx="2178829" cy="1955410"/>
          </a:xfrm>
        </p:grpSpPr>
        <p:grpSp>
          <p:nvGrpSpPr>
            <p:cNvPr id="120" name="Group 30"/>
            <p:cNvGrpSpPr/>
            <p:nvPr/>
          </p:nvGrpSpPr>
          <p:grpSpPr>
            <a:xfrm>
              <a:off x="88414" y="2357509"/>
              <a:ext cx="2178829" cy="1955410"/>
              <a:chOff x="419683" y="2363372"/>
              <a:chExt cx="2492331" cy="2236765"/>
            </a:xfrm>
          </p:grpSpPr>
          <p:sp>
            <p:nvSpPr>
              <p:cNvPr id="122" name="Oval 121"/>
              <p:cNvSpPr/>
              <p:nvPr/>
            </p:nvSpPr>
            <p:spPr>
              <a:xfrm>
                <a:off x="633046" y="2363372"/>
                <a:ext cx="1997612" cy="2082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29"/>
              <p:cNvGrpSpPr/>
              <p:nvPr/>
            </p:nvGrpSpPr>
            <p:grpSpPr>
              <a:xfrm>
                <a:off x="419683" y="4105418"/>
                <a:ext cx="2492331" cy="494719"/>
                <a:chOff x="363411" y="4021010"/>
                <a:chExt cx="2492331" cy="494719"/>
              </a:xfrm>
            </p:grpSpPr>
            <p:sp>
              <p:nvSpPr>
                <p:cNvPr id="125" name="Parallelogram 124"/>
                <p:cNvSpPr/>
                <p:nvPr/>
              </p:nvSpPr>
              <p:spPr>
                <a:xfrm>
                  <a:off x="422031" y="4093698"/>
                  <a:ext cx="2433711" cy="42203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6" name="Parallelogram 125"/>
                <p:cNvSpPr/>
                <p:nvPr/>
              </p:nvSpPr>
              <p:spPr>
                <a:xfrm>
                  <a:off x="363411" y="4021010"/>
                  <a:ext cx="2433711" cy="422031"/>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121" name="TextBox 120"/>
            <p:cNvSpPr txBox="1"/>
            <p:nvPr/>
          </p:nvSpPr>
          <p:spPr>
            <a:xfrm>
              <a:off x="323556" y="3882684"/>
              <a:ext cx="1771639" cy="369332"/>
            </a:xfrm>
            <a:prstGeom prst="rect">
              <a:avLst/>
            </a:prstGeom>
            <a:noFill/>
          </p:spPr>
          <p:txBody>
            <a:bodyPr wrap="none" rtlCol="0">
              <a:spAutoFit/>
            </a:bodyPr>
            <a:lstStyle/>
            <a:p>
              <a:r>
                <a:rPr lang="en-US" b="1" dirty="0">
                  <a:solidFill>
                    <a:schemeClr val="bg1"/>
                  </a:solidFill>
                </a:rPr>
                <a:t>Ranbir Kapoor</a:t>
              </a:r>
            </a:p>
          </p:txBody>
        </p:sp>
      </p:grpSp>
      <p:sp>
        <p:nvSpPr>
          <p:cNvPr id="157" name="Rounded Rectangular Callout 156">
            <a:extLst>
              <a:ext uri="{FF2B5EF4-FFF2-40B4-BE49-F238E27FC236}">
                <a16:creationId xmlns:a16="http://schemas.microsoft.com/office/drawing/2014/main" id="{BA9D2535-5218-4F4E-8ECE-9620FEE75572}"/>
              </a:ext>
            </a:extLst>
          </p:cNvPr>
          <p:cNvSpPr/>
          <p:nvPr/>
        </p:nvSpPr>
        <p:spPr>
          <a:xfrm>
            <a:off x="8084905" y="3344092"/>
            <a:ext cx="3502856" cy="1817746"/>
          </a:xfrm>
          <a:prstGeom prst="wedgeRoundRectCallout">
            <a:avLst>
              <a:gd name="adj1" fmla="val -61797"/>
              <a:gd name="adj2" fmla="val -18086"/>
              <a:gd name="adj3" fmla="val 16667"/>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dirty="0">
                <a:solidFill>
                  <a:schemeClr val="bg1"/>
                </a:solidFill>
              </a:rPr>
              <a:t>Most of the respondents relates Pulse brand with Ranveer Singh.  </a:t>
            </a:r>
          </a:p>
        </p:txBody>
      </p:sp>
      <p:pic>
        <p:nvPicPr>
          <p:cNvPr id="14370" name="Picture 34" descr="Image result for #2 png"/>
          <p:cNvPicPr>
            <a:picLocks noChangeAspect="1" noChangeArrowheads="1"/>
          </p:cNvPicPr>
          <p:nvPr/>
        </p:nvPicPr>
        <p:blipFill>
          <a:blip r:embed="rId5" cstate="print"/>
          <a:srcRect/>
          <a:stretch>
            <a:fillRect/>
          </a:stretch>
        </p:blipFill>
        <p:spPr bwMode="auto">
          <a:xfrm>
            <a:off x="2575221" y="2548262"/>
            <a:ext cx="407132" cy="265239"/>
          </a:xfrm>
          <a:prstGeom prst="rect">
            <a:avLst/>
          </a:prstGeom>
          <a:noFill/>
        </p:spPr>
      </p:pic>
      <p:pic>
        <p:nvPicPr>
          <p:cNvPr id="14372" name="Picture 36" descr="Image result for #3 png"/>
          <p:cNvPicPr>
            <a:picLocks noChangeAspect="1" noChangeArrowheads="1"/>
          </p:cNvPicPr>
          <p:nvPr/>
        </p:nvPicPr>
        <p:blipFill>
          <a:blip r:embed="rId6" cstate="print"/>
          <a:srcRect/>
          <a:stretch>
            <a:fillRect/>
          </a:stretch>
        </p:blipFill>
        <p:spPr bwMode="auto">
          <a:xfrm>
            <a:off x="4755710" y="2588444"/>
            <a:ext cx="455031" cy="297205"/>
          </a:xfrm>
          <a:prstGeom prst="rect">
            <a:avLst/>
          </a:prstGeom>
          <a:noFill/>
        </p:spPr>
      </p:pic>
      <p:sp>
        <p:nvSpPr>
          <p:cNvPr id="165" name="Rectangle 164"/>
          <p:cNvSpPr/>
          <p:nvPr/>
        </p:nvSpPr>
        <p:spPr>
          <a:xfrm>
            <a:off x="576775" y="4533300"/>
            <a:ext cx="1885070" cy="1266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a:off x="2754923" y="4533300"/>
            <a:ext cx="1885070" cy="1266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a:off x="4933070" y="4533300"/>
            <a:ext cx="1885070" cy="1266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556289" y="4665158"/>
            <a:ext cx="1877423" cy="923330"/>
          </a:xfrm>
          <a:prstGeom prst="rect">
            <a:avLst/>
          </a:prstGeom>
        </p:spPr>
        <p:txBody>
          <a:bodyPr wrap="square">
            <a:spAutoFit/>
          </a:bodyPr>
          <a:lstStyle/>
          <a:p>
            <a:pPr algn="ctr"/>
            <a:r>
              <a:rPr lang="en-US" dirty="0">
                <a:solidFill>
                  <a:schemeClr val="bg1"/>
                </a:solidFill>
              </a:rPr>
              <a:t>Down to earth, Quirky, Full of life and energy</a:t>
            </a:r>
          </a:p>
        </p:txBody>
      </p:sp>
      <p:pic>
        <p:nvPicPr>
          <p:cNvPr id="14382" name="Picture 46" descr="Image result for alia png bhatt"/>
          <p:cNvPicPr>
            <a:picLocks noChangeAspect="1" noChangeArrowheads="1"/>
          </p:cNvPicPr>
          <p:nvPr/>
        </p:nvPicPr>
        <p:blipFill>
          <a:blip r:embed="rId7" cstate="print"/>
          <a:srcRect/>
          <a:stretch>
            <a:fillRect/>
          </a:stretch>
        </p:blipFill>
        <p:spPr bwMode="auto">
          <a:xfrm>
            <a:off x="2898775" y="2585312"/>
            <a:ext cx="1588818" cy="1391805"/>
          </a:xfrm>
          <a:prstGeom prst="rect">
            <a:avLst/>
          </a:prstGeom>
          <a:noFill/>
        </p:spPr>
      </p:pic>
      <p:pic>
        <p:nvPicPr>
          <p:cNvPr id="14384" name="Picture 48" descr="Image result for ranbir kapoor png"/>
          <p:cNvPicPr>
            <a:picLocks noChangeAspect="1" noChangeArrowheads="1"/>
          </p:cNvPicPr>
          <p:nvPr/>
        </p:nvPicPr>
        <p:blipFill>
          <a:blip r:embed="rId8" cstate="print"/>
          <a:srcRect l="3259" t="-12" r="5978" b="53402"/>
          <a:stretch>
            <a:fillRect/>
          </a:stretch>
        </p:blipFill>
        <p:spPr bwMode="auto">
          <a:xfrm>
            <a:off x="5260208" y="2498600"/>
            <a:ext cx="1433456" cy="1482546"/>
          </a:xfrm>
          <a:prstGeom prst="rect">
            <a:avLst/>
          </a:prstGeom>
          <a:noFill/>
        </p:spPr>
      </p:pic>
      <p:sp>
        <p:nvSpPr>
          <p:cNvPr id="174" name="Right Brace 173"/>
          <p:cNvSpPr/>
          <p:nvPr/>
        </p:nvSpPr>
        <p:spPr>
          <a:xfrm rot="5400000">
            <a:off x="3485271" y="4547383"/>
            <a:ext cx="400929" cy="3123027"/>
          </a:xfrm>
          <a:prstGeom prst="rightBrace">
            <a:avLst>
              <a:gd name="adj1" fmla="val 8333"/>
              <a:gd name="adj2" fmla="val 476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 name="Rectangle 174"/>
          <p:cNvSpPr/>
          <p:nvPr/>
        </p:nvSpPr>
        <p:spPr>
          <a:xfrm>
            <a:off x="2672787" y="6297023"/>
            <a:ext cx="2082621" cy="369332"/>
          </a:xfrm>
          <a:prstGeom prst="rect">
            <a:avLst/>
          </a:prstGeom>
        </p:spPr>
        <p:txBody>
          <a:bodyPr wrap="none">
            <a:spAutoFit/>
          </a:bodyPr>
          <a:lstStyle/>
          <a:p>
            <a:r>
              <a:rPr lang="en-US" b="1" spc="300" dirty="0"/>
              <a:t>YOUTH  ICON</a:t>
            </a:r>
          </a:p>
        </p:txBody>
      </p:sp>
      <p:sp>
        <p:nvSpPr>
          <p:cNvPr id="176" name="Rectangle 175"/>
          <p:cNvSpPr/>
          <p:nvPr/>
        </p:nvSpPr>
        <p:spPr>
          <a:xfrm>
            <a:off x="2720369" y="4606539"/>
            <a:ext cx="1877423" cy="1200329"/>
          </a:xfrm>
          <a:prstGeom prst="rect">
            <a:avLst/>
          </a:prstGeom>
        </p:spPr>
        <p:txBody>
          <a:bodyPr wrap="square">
            <a:spAutoFit/>
          </a:bodyPr>
          <a:lstStyle/>
          <a:p>
            <a:pPr algn="ctr"/>
            <a:r>
              <a:rPr lang="en-US" dirty="0">
                <a:solidFill>
                  <a:schemeClr val="bg1"/>
                </a:solidFill>
              </a:rPr>
              <a:t> Modern, Ambitious, Loving, popular</a:t>
            </a:r>
          </a:p>
        </p:txBody>
      </p:sp>
      <p:sp>
        <p:nvSpPr>
          <p:cNvPr id="177" name="Rectangle 176"/>
          <p:cNvSpPr/>
          <p:nvPr/>
        </p:nvSpPr>
        <p:spPr>
          <a:xfrm>
            <a:off x="4968861" y="4674531"/>
            <a:ext cx="1877423" cy="923330"/>
          </a:xfrm>
          <a:prstGeom prst="rect">
            <a:avLst/>
          </a:prstGeom>
        </p:spPr>
        <p:txBody>
          <a:bodyPr wrap="square">
            <a:spAutoFit/>
          </a:bodyPr>
          <a:lstStyle/>
          <a:p>
            <a:pPr algn="ctr"/>
            <a:r>
              <a:rPr lang="en-US" dirty="0">
                <a:solidFill>
                  <a:schemeClr val="bg1"/>
                </a:solidFill>
              </a:rPr>
              <a:t>Funny,  witty, Modern, popular</a:t>
            </a:r>
          </a:p>
        </p:txBody>
      </p:sp>
    </p:spTree>
    <p:extLst>
      <p:ext uri="{BB962C8B-B14F-4D97-AF65-F5344CB8AC3E}">
        <p14:creationId xmlns:p14="http://schemas.microsoft.com/office/powerpoint/2010/main" val="606205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68D34-7F02-4F09-89C5-B83490AFDADC}"/>
              </a:ext>
            </a:extLst>
          </p:cNvPr>
          <p:cNvSpPr>
            <a:spLocks noGrp="1"/>
          </p:cNvSpPr>
          <p:nvPr>
            <p:ph type="title"/>
          </p:nvPr>
        </p:nvSpPr>
        <p:spPr/>
        <p:txBody>
          <a:bodyPr/>
          <a:lstStyle/>
          <a:p>
            <a:r>
              <a:rPr lang="en-US" sz="3200" dirty="0">
                <a:solidFill>
                  <a:schemeClr val="bg1"/>
                </a:solidFill>
              </a:rPr>
              <a:t>Which celebrity name comes to your mind for the Brand Alpenliebe?</a:t>
            </a:r>
          </a:p>
        </p:txBody>
      </p:sp>
      <p:sp>
        <p:nvSpPr>
          <p:cNvPr id="14338" name="AutoShape 2" descr="Image result for ranbir singh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42" name="AutoShape 6" descr="Ranveer Sing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58" name="AutoShape 22" descr="Image result for #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62" name="AutoShape 26" descr="Image result for #1 png yell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106" name="Group 105"/>
          <p:cNvGrpSpPr/>
          <p:nvPr/>
        </p:nvGrpSpPr>
        <p:grpSpPr>
          <a:xfrm>
            <a:off x="323559" y="2427818"/>
            <a:ext cx="2279305" cy="1955410"/>
            <a:chOff x="1420839" y="3384450"/>
            <a:chExt cx="2279305" cy="1955410"/>
          </a:xfrm>
        </p:grpSpPr>
        <p:grpSp>
          <p:nvGrpSpPr>
            <p:cNvPr id="57" name="Group 56"/>
            <p:cNvGrpSpPr/>
            <p:nvPr/>
          </p:nvGrpSpPr>
          <p:grpSpPr>
            <a:xfrm>
              <a:off x="1521315" y="3384450"/>
              <a:ext cx="2178829" cy="1955410"/>
              <a:chOff x="88414" y="2357509"/>
              <a:chExt cx="2178829" cy="1955410"/>
            </a:xfrm>
          </p:grpSpPr>
          <p:grpSp>
            <p:nvGrpSpPr>
              <p:cNvPr id="31" name="Group 30"/>
              <p:cNvGrpSpPr/>
              <p:nvPr/>
            </p:nvGrpSpPr>
            <p:grpSpPr>
              <a:xfrm>
                <a:off x="88414" y="2357509"/>
                <a:ext cx="2178829" cy="1955410"/>
                <a:chOff x="419683" y="2363372"/>
                <a:chExt cx="2492331" cy="2236765"/>
              </a:xfrm>
            </p:grpSpPr>
            <p:sp>
              <p:nvSpPr>
                <p:cNvPr id="19" name="Oval 18"/>
                <p:cNvSpPr/>
                <p:nvPr/>
              </p:nvSpPr>
              <p:spPr>
                <a:xfrm>
                  <a:off x="633046" y="2363372"/>
                  <a:ext cx="1997612" cy="2082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419683" y="4105418"/>
                  <a:ext cx="2492331" cy="494719"/>
                  <a:chOff x="363411" y="4021010"/>
                  <a:chExt cx="2492331" cy="494719"/>
                </a:xfrm>
              </p:grpSpPr>
              <p:sp>
                <p:nvSpPr>
                  <p:cNvPr id="28" name="Parallelogram 27"/>
                  <p:cNvSpPr/>
                  <p:nvPr/>
                </p:nvSpPr>
                <p:spPr>
                  <a:xfrm>
                    <a:off x="422031" y="4093698"/>
                    <a:ext cx="2433711" cy="42203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Parallelogram 28"/>
                  <p:cNvSpPr/>
                  <p:nvPr/>
                </p:nvSpPr>
                <p:spPr>
                  <a:xfrm>
                    <a:off x="363411" y="4021010"/>
                    <a:ext cx="2433712" cy="422031"/>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56" name="TextBox 55"/>
              <p:cNvSpPr txBox="1"/>
              <p:nvPr/>
            </p:nvSpPr>
            <p:spPr>
              <a:xfrm>
                <a:off x="708441" y="3892153"/>
                <a:ext cx="742511" cy="369332"/>
              </a:xfrm>
              <a:prstGeom prst="rect">
                <a:avLst/>
              </a:prstGeom>
              <a:noFill/>
            </p:spPr>
            <p:txBody>
              <a:bodyPr wrap="none" rtlCol="0">
                <a:spAutoFit/>
              </a:bodyPr>
              <a:lstStyle/>
              <a:p>
                <a:pPr algn="ctr"/>
                <a:r>
                  <a:rPr lang="en-US" b="1" dirty="0">
                    <a:solidFill>
                      <a:schemeClr val="bg1"/>
                    </a:solidFill>
                  </a:rPr>
                  <a:t>Kajol</a:t>
                </a:r>
              </a:p>
            </p:txBody>
          </p:sp>
        </p:grpSp>
        <p:pic>
          <p:nvPicPr>
            <p:cNvPr id="14364" name="Picture 28" descr="Image result for 1 png"/>
            <p:cNvPicPr>
              <a:picLocks noChangeAspect="1" noChangeArrowheads="1"/>
            </p:cNvPicPr>
            <p:nvPr/>
          </p:nvPicPr>
          <p:blipFill>
            <a:blip r:embed="rId2" cstate="print"/>
            <a:srcRect/>
            <a:stretch>
              <a:fillRect/>
            </a:stretch>
          </p:blipFill>
          <p:spPr bwMode="auto">
            <a:xfrm>
              <a:off x="1420839" y="3450124"/>
              <a:ext cx="436096" cy="297770"/>
            </a:xfrm>
            <a:prstGeom prst="rect">
              <a:avLst/>
            </a:prstGeom>
            <a:noFill/>
          </p:spPr>
        </p:pic>
      </p:grpSp>
      <p:sp>
        <p:nvSpPr>
          <p:cNvPr id="14366" name="AutoShape 30" descr="Image result for polaroid vector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68" name="AutoShape 32" descr="Image result for polaroid vector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108" name="Group 56"/>
          <p:cNvGrpSpPr/>
          <p:nvPr/>
        </p:nvGrpSpPr>
        <p:grpSpPr>
          <a:xfrm>
            <a:off x="2658453" y="2439542"/>
            <a:ext cx="2178829" cy="1955410"/>
            <a:chOff x="88414" y="2357509"/>
            <a:chExt cx="2178829" cy="1955410"/>
          </a:xfrm>
        </p:grpSpPr>
        <p:grpSp>
          <p:nvGrpSpPr>
            <p:cNvPr id="110" name="Group 30"/>
            <p:cNvGrpSpPr/>
            <p:nvPr/>
          </p:nvGrpSpPr>
          <p:grpSpPr>
            <a:xfrm>
              <a:off x="88414" y="2357509"/>
              <a:ext cx="2178829" cy="1955410"/>
              <a:chOff x="419683" y="2363372"/>
              <a:chExt cx="2492331" cy="2236765"/>
            </a:xfrm>
          </p:grpSpPr>
          <p:sp>
            <p:nvSpPr>
              <p:cNvPr id="112" name="Oval 111"/>
              <p:cNvSpPr/>
              <p:nvPr/>
            </p:nvSpPr>
            <p:spPr>
              <a:xfrm>
                <a:off x="633046" y="2363372"/>
                <a:ext cx="1997612" cy="2082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29"/>
              <p:cNvGrpSpPr/>
              <p:nvPr/>
            </p:nvGrpSpPr>
            <p:grpSpPr>
              <a:xfrm>
                <a:off x="419683" y="4105418"/>
                <a:ext cx="2492331" cy="494719"/>
                <a:chOff x="363411" y="4021010"/>
                <a:chExt cx="2492331" cy="494719"/>
              </a:xfrm>
            </p:grpSpPr>
            <p:sp>
              <p:nvSpPr>
                <p:cNvPr id="115" name="Parallelogram 114"/>
                <p:cNvSpPr/>
                <p:nvPr/>
              </p:nvSpPr>
              <p:spPr>
                <a:xfrm>
                  <a:off x="422031" y="4093698"/>
                  <a:ext cx="2433711" cy="42203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6" name="Parallelogram 115"/>
                <p:cNvSpPr/>
                <p:nvPr/>
              </p:nvSpPr>
              <p:spPr>
                <a:xfrm>
                  <a:off x="363411" y="4021010"/>
                  <a:ext cx="2433711" cy="422031"/>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111" name="TextBox 110"/>
            <p:cNvSpPr txBox="1"/>
            <p:nvPr/>
          </p:nvSpPr>
          <p:spPr>
            <a:xfrm>
              <a:off x="450168" y="3882684"/>
              <a:ext cx="1247457" cy="369332"/>
            </a:xfrm>
            <a:prstGeom prst="rect">
              <a:avLst/>
            </a:prstGeom>
            <a:noFill/>
          </p:spPr>
          <p:txBody>
            <a:bodyPr wrap="none" rtlCol="0">
              <a:spAutoFit/>
            </a:bodyPr>
            <a:lstStyle/>
            <a:p>
              <a:r>
                <a:rPr lang="en-US" b="1" dirty="0">
                  <a:solidFill>
                    <a:schemeClr val="bg1"/>
                  </a:solidFill>
                </a:rPr>
                <a:t>Alia Bhatt</a:t>
              </a:r>
            </a:p>
          </p:txBody>
        </p:sp>
      </p:grpSp>
      <p:grpSp>
        <p:nvGrpSpPr>
          <p:cNvPr id="118" name="Group 56"/>
          <p:cNvGrpSpPr/>
          <p:nvPr/>
        </p:nvGrpSpPr>
        <p:grpSpPr>
          <a:xfrm>
            <a:off x="4878804" y="2465333"/>
            <a:ext cx="2178829" cy="1955410"/>
            <a:chOff x="88414" y="2357509"/>
            <a:chExt cx="2178829" cy="1955410"/>
          </a:xfrm>
        </p:grpSpPr>
        <p:grpSp>
          <p:nvGrpSpPr>
            <p:cNvPr id="120" name="Group 30"/>
            <p:cNvGrpSpPr/>
            <p:nvPr/>
          </p:nvGrpSpPr>
          <p:grpSpPr>
            <a:xfrm>
              <a:off x="88414" y="2357509"/>
              <a:ext cx="2178829" cy="1955410"/>
              <a:chOff x="419683" y="2363372"/>
              <a:chExt cx="2492331" cy="2236765"/>
            </a:xfrm>
          </p:grpSpPr>
          <p:sp>
            <p:nvSpPr>
              <p:cNvPr id="122" name="Oval 121"/>
              <p:cNvSpPr/>
              <p:nvPr/>
            </p:nvSpPr>
            <p:spPr>
              <a:xfrm>
                <a:off x="633046" y="2363372"/>
                <a:ext cx="1997612" cy="2082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29"/>
              <p:cNvGrpSpPr/>
              <p:nvPr/>
            </p:nvGrpSpPr>
            <p:grpSpPr>
              <a:xfrm>
                <a:off x="419683" y="4105418"/>
                <a:ext cx="2492331" cy="494719"/>
                <a:chOff x="363411" y="4021010"/>
                <a:chExt cx="2492331" cy="494719"/>
              </a:xfrm>
            </p:grpSpPr>
            <p:sp>
              <p:nvSpPr>
                <p:cNvPr id="125" name="Parallelogram 124"/>
                <p:cNvSpPr/>
                <p:nvPr/>
              </p:nvSpPr>
              <p:spPr>
                <a:xfrm>
                  <a:off x="422031" y="4093698"/>
                  <a:ext cx="2433711" cy="42203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6" name="Parallelogram 125"/>
                <p:cNvSpPr/>
                <p:nvPr/>
              </p:nvSpPr>
              <p:spPr>
                <a:xfrm>
                  <a:off x="363411" y="4021010"/>
                  <a:ext cx="2433711" cy="422031"/>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121" name="TextBox 120"/>
            <p:cNvSpPr txBox="1"/>
            <p:nvPr/>
          </p:nvSpPr>
          <p:spPr>
            <a:xfrm>
              <a:off x="323556" y="3882684"/>
              <a:ext cx="1713931" cy="369332"/>
            </a:xfrm>
            <a:prstGeom prst="rect">
              <a:avLst/>
            </a:prstGeom>
            <a:noFill/>
          </p:spPr>
          <p:txBody>
            <a:bodyPr wrap="none" rtlCol="0">
              <a:spAutoFit/>
            </a:bodyPr>
            <a:lstStyle/>
            <a:p>
              <a:r>
                <a:rPr lang="en-US" b="1" dirty="0">
                  <a:solidFill>
                    <a:schemeClr val="bg1"/>
                  </a:solidFill>
                </a:rPr>
                <a:t>Sharukh Khan</a:t>
              </a:r>
            </a:p>
          </p:txBody>
        </p:sp>
      </p:grpSp>
      <p:sp>
        <p:nvSpPr>
          <p:cNvPr id="157" name="Rounded Rectangular Callout 156">
            <a:extLst>
              <a:ext uri="{FF2B5EF4-FFF2-40B4-BE49-F238E27FC236}">
                <a16:creationId xmlns:a16="http://schemas.microsoft.com/office/drawing/2014/main" id="{BA9D2535-5218-4F4E-8ECE-9620FEE75572}"/>
              </a:ext>
            </a:extLst>
          </p:cNvPr>
          <p:cNvSpPr/>
          <p:nvPr/>
        </p:nvSpPr>
        <p:spPr>
          <a:xfrm>
            <a:off x="7810585" y="2939143"/>
            <a:ext cx="3502856" cy="2079004"/>
          </a:xfrm>
          <a:prstGeom prst="wedgeRoundRectCallout">
            <a:avLst>
              <a:gd name="adj1" fmla="val -61797"/>
              <a:gd name="adj2" fmla="val -18086"/>
              <a:gd name="adj3" fmla="val 16667"/>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Most of the respondents relates Alpenliebe brand with </a:t>
            </a:r>
            <a:r>
              <a:rPr lang="en-US" sz="2000" dirty="0" err="1">
                <a:solidFill>
                  <a:schemeClr val="bg1"/>
                </a:solidFill>
              </a:rPr>
              <a:t>Kajol</a:t>
            </a:r>
            <a:r>
              <a:rPr lang="en-US" sz="2000" dirty="0">
                <a:solidFill>
                  <a:schemeClr val="bg1"/>
                </a:solidFill>
              </a:rPr>
              <a:t>. It could be due to the association she had with brand over the time. </a:t>
            </a:r>
          </a:p>
        </p:txBody>
      </p:sp>
      <p:pic>
        <p:nvPicPr>
          <p:cNvPr id="14370" name="Picture 34" descr="Image result for #2 png"/>
          <p:cNvPicPr>
            <a:picLocks noChangeAspect="1" noChangeArrowheads="1"/>
          </p:cNvPicPr>
          <p:nvPr/>
        </p:nvPicPr>
        <p:blipFill>
          <a:blip r:embed="rId3" cstate="print"/>
          <a:srcRect/>
          <a:stretch>
            <a:fillRect/>
          </a:stretch>
        </p:blipFill>
        <p:spPr bwMode="auto">
          <a:xfrm>
            <a:off x="2575221" y="2548262"/>
            <a:ext cx="407132" cy="265239"/>
          </a:xfrm>
          <a:prstGeom prst="rect">
            <a:avLst/>
          </a:prstGeom>
          <a:noFill/>
        </p:spPr>
      </p:pic>
      <p:pic>
        <p:nvPicPr>
          <p:cNvPr id="14372" name="Picture 36" descr="Image result for #3 png"/>
          <p:cNvPicPr>
            <a:picLocks noChangeAspect="1" noChangeArrowheads="1"/>
          </p:cNvPicPr>
          <p:nvPr/>
        </p:nvPicPr>
        <p:blipFill>
          <a:blip r:embed="rId4" cstate="print"/>
          <a:srcRect/>
          <a:stretch>
            <a:fillRect/>
          </a:stretch>
        </p:blipFill>
        <p:spPr bwMode="auto">
          <a:xfrm>
            <a:off x="4755710" y="2588444"/>
            <a:ext cx="455031" cy="297205"/>
          </a:xfrm>
          <a:prstGeom prst="rect">
            <a:avLst/>
          </a:prstGeom>
          <a:noFill/>
        </p:spPr>
      </p:pic>
      <p:sp>
        <p:nvSpPr>
          <p:cNvPr id="165" name="Rectangle 164"/>
          <p:cNvSpPr/>
          <p:nvPr/>
        </p:nvSpPr>
        <p:spPr>
          <a:xfrm>
            <a:off x="576775" y="4533300"/>
            <a:ext cx="1885070" cy="1266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a:off x="2754923" y="4533300"/>
            <a:ext cx="1885070" cy="1266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a:off x="4933070" y="4533300"/>
            <a:ext cx="1885070" cy="1266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556289" y="4665158"/>
            <a:ext cx="1877423" cy="369332"/>
          </a:xfrm>
          <a:prstGeom prst="rect">
            <a:avLst/>
          </a:prstGeom>
        </p:spPr>
        <p:txBody>
          <a:bodyPr wrap="square">
            <a:spAutoFit/>
          </a:bodyPr>
          <a:lstStyle/>
          <a:p>
            <a:pPr algn="ctr"/>
            <a:endParaRPr lang="en-US" dirty="0">
              <a:solidFill>
                <a:schemeClr val="bg1"/>
              </a:solidFill>
            </a:endParaRPr>
          </a:p>
        </p:txBody>
      </p:sp>
      <p:pic>
        <p:nvPicPr>
          <p:cNvPr id="14382" name="Picture 46" descr="Image result for alia png bhatt"/>
          <p:cNvPicPr>
            <a:picLocks noChangeAspect="1" noChangeArrowheads="1"/>
          </p:cNvPicPr>
          <p:nvPr/>
        </p:nvPicPr>
        <p:blipFill>
          <a:blip r:embed="rId5" cstate="print"/>
          <a:srcRect/>
          <a:stretch>
            <a:fillRect/>
          </a:stretch>
        </p:blipFill>
        <p:spPr bwMode="auto">
          <a:xfrm>
            <a:off x="2898775" y="2585312"/>
            <a:ext cx="1588818" cy="1391805"/>
          </a:xfrm>
          <a:prstGeom prst="rect">
            <a:avLst/>
          </a:prstGeom>
          <a:noFill/>
        </p:spPr>
      </p:pic>
      <p:sp>
        <p:nvSpPr>
          <p:cNvPr id="174" name="Right Brace 173"/>
          <p:cNvSpPr/>
          <p:nvPr/>
        </p:nvSpPr>
        <p:spPr>
          <a:xfrm rot="5400000">
            <a:off x="3485271" y="4547383"/>
            <a:ext cx="400929" cy="3123027"/>
          </a:xfrm>
          <a:prstGeom prst="rightBrace">
            <a:avLst>
              <a:gd name="adj1" fmla="val 8333"/>
              <a:gd name="adj2" fmla="val 476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 name="Rectangle 174"/>
          <p:cNvSpPr/>
          <p:nvPr/>
        </p:nvSpPr>
        <p:spPr>
          <a:xfrm>
            <a:off x="2672787" y="6297023"/>
            <a:ext cx="2082621" cy="369332"/>
          </a:xfrm>
          <a:prstGeom prst="rect">
            <a:avLst/>
          </a:prstGeom>
        </p:spPr>
        <p:txBody>
          <a:bodyPr wrap="none">
            <a:spAutoFit/>
          </a:bodyPr>
          <a:lstStyle/>
          <a:p>
            <a:r>
              <a:rPr lang="en-US" b="1" spc="300" dirty="0"/>
              <a:t>YOUTH  ICON</a:t>
            </a:r>
          </a:p>
        </p:txBody>
      </p:sp>
      <p:sp>
        <p:nvSpPr>
          <p:cNvPr id="176" name="Rectangle 175"/>
          <p:cNvSpPr/>
          <p:nvPr/>
        </p:nvSpPr>
        <p:spPr>
          <a:xfrm>
            <a:off x="2720369" y="4606539"/>
            <a:ext cx="1877423" cy="1200329"/>
          </a:xfrm>
          <a:prstGeom prst="rect">
            <a:avLst/>
          </a:prstGeom>
        </p:spPr>
        <p:txBody>
          <a:bodyPr wrap="square">
            <a:spAutoFit/>
          </a:bodyPr>
          <a:lstStyle/>
          <a:p>
            <a:pPr algn="ctr"/>
            <a:r>
              <a:rPr lang="en-US" dirty="0">
                <a:solidFill>
                  <a:schemeClr val="bg1"/>
                </a:solidFill>
              </a:rPr>
              <a:t> Modern, Ambitious, Loving, popular</a:t>
            </a:r>
          </a:p>
        </p:txBody>
      </p:sp>
      <p:sp>
        <p:nvSpPr>
          <p:cNvPr id="177" name="Rectangle 176"/>
          <p:cNvSpPr/>
          <p:nvPr/>
        </p:nvSpPr>
        <p:spPr>
          <a:xfrm>
            <a:off x="4983225" y="4432396"/>
            <a:ext cx="1877423" cy="1477328"/>
          </a:xfrm>
          <a:prstGeom prst="rect">
            <a:avLst/>
          </a:prstGeom>
        </p:spPr>
        <p:txBody>
          <a:bodyPr wrap="square">
            <a:spAutoFit/>
          </a:bodyPr>
          <a:lstStyle/>
          <a:p>
            <a:pPr algn="ctr"/>
            <a:r>
              <a:rPr lang="en-US" dirty="0">
                <a:solidFill>
                  <a:schemeClr val="bg2"/>
                </a:solidFill>
              </a:rPr>
              <a:t>Highly Creative,</a:t>
            </a:r>
          </a:p>
          <a:p>
            <a:pPr algn="ctr"/>
            <a:r>
              <a:rPr lang="en-US" dirty="0">
                <a:solidFill>
                  <a:schemeClr val="bg2"/>
                </a:solidFill>
              </a:rPr>
              <a:t>Unbeatable Energy, Humble </a:t>
            </a:r>
          </a:p>
        </p:txBody>
      </p:sp>
      <p:pic>
        <p:nvPicPr>
          <p:cNvPr id="48" name="Picture 18" descr="Image result for shahrukh khan png">
            <a:extLst>
              <a:ext uri="{FF2B5EF4-FFF2-40B4-BE49-F238E27FC236}">
                <a16:creationId xmlns:a16="http://schemas.microsoft.com/office/drawing/2014/main" id="{7C55F8EC-D453-4952-9D91-BFA822CD441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29074" y="2236337"/>
            <a:ext cx="2033819" cy="20338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Image result for Kajol devgan png">
            <a:extLst>
              <a:ext uri="{FF2B5EF4-FFF2-40B4-BE49-F238E27FC236}">
                <a16:creationId xmlns:a16="http://schemas.microsoft.com/office/drawing/2014/main" id="{831BC65C-383B-495B-8DD2-2623DDBA5BD8}"/>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0" b="100000" l="27760" r="100000">
                        <a14:foregroundMark x1="81575" y1="12000" x2="81575" y2="12000"/>
                        <a14:foregroundMark x1="82955" y1="19300" x2="82955" y2="19300"/>
                      </a14:backgroundRemoval>
                    </a14:imgEffect>
                  </a14:imgLayer>
                </a14:imgProps>
              </a:ext>
              <a:ext uri="{28A0092B-C50C-407E-A947-70E740481C1C}">
                <a14:useLocalDpi xmlns:a14="http://schemas.microsoft.com/office/drawing/2010/main" val="0"/>
              </a:ext>
            </a:extLst>
          </a:blip>
          <a:srcRect l="28806" t="3148" r="-57"/>
          <a:stretch/>
        </p:blipFill>
        <p:spPr bwMode="auto">
          <a:xfrm>
            <a:off x="717303" y="2422119"/>
            <a:ext cx="1396028" cy="1540343"/>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A9A41312-3492-45CF-8989-988B917D26D7}"/>
              </a:ext>
            </a:extLst>
          </p:cNvPr>
          <p:cNvSpPr/>
          <p:nvPr/>
        </p:nvSpPr>
        <p:spPr>
          <a:xfrm>
            <a:off x="549869" y="4624437"/>
            <a:ext cx="1877423" cy="923330"/>
          </a:xfrm>
          <a:prstGeom prst="rect">
            <a:avLst/>
          </a:prstGeom>
        </p:spPr>
        <p:txBody>
          <a:bodyPr wrap="square">
            <a:spAutoFit/>
          </a:bodyPr>
          <a:lstStyle/>
          <a:p>
            <a:pPr algn="ctr"/>
            <a:r>
              <a:rPr lang="en-US" dirty="0">
                <a:solidFill>
                  <a:schemeClr val="bg1"/>
                </a:solidFill>
              </a:rPr>
              <a:t>Leadership, </a:t>
            </a:r>
            <a:r>
              <a:rPr lang="en-US" dirty="0">
                <a:solidFill>
                  <a:schemeClr val="bg2"/>
                </a:solidFill>
              </a:rPr>
              <a:t>Ability to inspire</a:t>
            </a:r>
          </a:p>
        </p:txBody>
      </p:sp>
    </p:spTree>
    <p:extLst>
      <p:ext uri="{BB962C8B-B14F-4D97-AF65-F5344CB8AC3E}">
        <p14:creationId xmlns:p14="http://schemas.microsoft.com/office/powerpoint/2010/main" val="431045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68D34-7F02-4F09-89C5-B83490AFDADC}"/>
              </a:ext>
            </a:extLst>
          </p:cNvPr>
          <p:cNvSpPr>
            <a:spLocks noGrp="1"/>
          </p:cNvSpPr>
          <p:nvPr>
            <p:ph type="title"/>
          </p:nvPr>
        </p:nvSpPr>
        <p:spPr/>
        <p:txBody>
          <a:bodyPr/>
          <a:lstStyle/>
          <a:p>
            <a:r>
              <a:rPr lang="en-US" sz="3200" dirty="0">
                <a:solidFill>
                  <a:schemeClr val="bg1"/>
                </a:solidFill>
              </a:rPr>
              <a:t>Which celebrity name comes to your mind for the Brand Parle Kaccha Aam?</a:t>
            </a:r>
          </a:p>
        </p:txBody>
      </p:sp>
      <p:sp>
        <p:nvSpPr>
          <p:cNvPr id="14338" name="AutoShape 2" descr="Image result for ranbir singh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42" name="AutoShape 6" descr="Ranveer Sing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58" name="AutoShape 22" descr="Image result for #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62" name="AutoShape 26" descr="Image result for #1 png yell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106" name="Group 105"/>
          <p:cNvGrpSpPr/>
          <p:nvPr/>
        </p:nvGrpSpPr>
        <p:grpSpPr>
          <a:xfrm>
            <a:off x="323559" y="2427818"/>
            <a:ext cx="2279305" cy="1955410"/>
            <a:chOff x="1420839" y="3384450"/>
            <a:chExt cx="2279305" cy="1955410"/>
          </a:xfrm>
        </p:grpSpPr>
        <p:grpSp>
          <p:nvGrpSpPr>
            <p:cNvPr id="57" name="Group 56"/>
            <p:cNvGrpSpPr/>
            <p:nvPr/>
          </p:nvGrpSpPr>
          <p:grpSpPr>
            <a:xfrm>
              <a:off x="1521315" y="3384450"/>
              <a:ext cx="2178829" cy="1955410"/>
              <a:chOff x="88414" y="2357509"/>
              <a:chExt cx="2178829" cy="1955410"/>
            </a:xfrm>
          </p:grpSpPr>
          <p:grpSp>
            <p:nvGrpSpPr>
              <p:cNvPr id="31" name="Group 30"/>
              <p:cNvGrpSpPr/>
              <p:nvPr/>
            </p:nvGrpSpPr>
            <p:grpSpPr>
              <a:xfrm>
                <a:off x="88414" y="2357509"/>
                <a:ext cx="2178829" cy="1955410"/>
                <a:chOff x="419683" y="2363372"/>
                <a:chExt cx="2492331" cy="2236765"/>
              </a:xfrm>
            </p:grpSpPr>
            <p:sp>
              <p:nvSpPr>
                <p:cNvPr id="19" name="Oval 18"/>
                <p:cNvSpPr/>
                <p:nvPr/>
              </p:nvSpPr>
              <p:spPr>
                <a:xfrm>
                  <a:off x="633046" y="2363372"/>
                  <a:ext cx="1997612" cy="2082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419683" y="4105418"/>
                  <a:ext cx="2492331" cy="494719"/>
                  <a:chOff x="363411" y="4021010"/>
                  <a:chExt cx="2492331" cy="494719"/>
                </a:xfrm>
              </p:grpSpPr>
              <p:sp>
                <p:nvSpPr>
                  <p:cNvPr id="28" name="Parallelogram 27"/>
                  <p:cNvSpPr/>
                  <p:nvPr/>
                </p:nvSpPr>
                <p:spPr>
                  <a:xfrm>
                    <a:off x="422031" y="4093698"/>
                    <a:ext cx="2433711" cy="42203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Parallelogram 28"/>
                  <p:cNvSpPr/>
                  <p:nvPr/>
                </p:nvSpPr>
                <p:spPr>
                  <a:xfrm>
                    <a:off x="363411" y="4021010"/>
                    <a:ext cx="2433712" cy="422031"/>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56" name="TextBox 55"/>
              <p:cNvSpPr txBox="1"/>
              <p:nvPr/>
            </p:nvSpPr>
            <p:spPr>
              <a:xfrm>
                <a:off x="323556" y="3882684"/>
                <a:ext cx="1247457" cy="369332"/>
              </a:xfrm>
              <a:prstGeom prst="rect">
                <a:avLst/>
              </a:prstGeom>
              <a:noFill/>
            </p:spPr>
            <p:txBody>
              <a:bodyPr wrap="none" rtlCol="0">
                <a:spAutoFit/>
              </a:bodyPr>
              <a:lstStyle/>
              <a:p>
                <a:r>
                  <a:rPr lang="en-US" b="1" dirty="0">
                    <a:solidFill>
                      <a:schemeClr val="bg1"/>
                    </a:solidFill>
                  </a:rPr>
                  <a:t>Alia Bhatt</a:t>
                </a:r>
              </a:p>
            </p:txBody>
          </p:sp>
        </p:grpSp>
        <p:pic>
          <p:nvPicPr>
            <p:cNvPr id="14364" name="Picture 28" descr="Image result for 1 png"/>
            <p:cNvPicPr>
              <a:picLocks noChangeAspect="1" noChangeArrowheads="1"/>
            </p:cNvPicPr>
            <p:nvPr/>
          </p:nvPicPr>
          <p:blipFill>
            <a:blip r:embed="rId2" cstate="print"/>
            <a:srcRect/>
            <a:stretch>
              <a:fillRect/>
            </a:stretch>
          </p:blipFill>
          <p:spPr bwMode="auto">
            <a:xfrm>
              <a:off x="1420839" y="3450124"/>
              <a:ext cx="436096" cy="297770"/>
            </a:xfrm>
            <a:prstGeom prst="rect">
              <a:avLst/>
            </a:prstGeom>
            <a:noFill/>
          </p:spPr>
        </p:pic>
      </p:grpSp>
      <p:sp>
        <p:nvSpPr>
          <p:cNvPr id="14366" name="AutoShape 30" descr="Image result for polaroid vector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68" name="AutoShape 32" descr="Image result for polaroid vector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108" name="Group 56"/>
          <p:cNvGrpSpPr/>
          <p:nvPr/>
        </p:nvGrpSpPr>
        <p:grpSpPr>
          <a:xfrm>
            <a:off x="2658453" y="2439542"/>
            <a:ext cx="2178829" cy="1955410"/>
            <a:chOff x="88414" y="2357509"/>
            <a:chExt cx="2178829" cy="1955410"/>
          </a:xfrm>
        </p:grpSpPr>
        <p:grpSp>
          <p:nvGrpSpPr>
            <p:cNvPr id="110" name="Group 30"/>
            <p:cNvGrpSpPr/>
            <p:nvPr/>
          </p:nvGrpSpPr>
          <p:grpSpPr>
            <a:xfrm>
              <a:off x="88414" y="2357509"/>
              <a:ext cx="2178829" cy="1955410"/>
              <a:chOff x="419683" y="2363372"/>
              <a:chExt cx="2492331" cy="2236765"/>
            </a:xfrm>
          </p:grpSpPr>
          <p:sp>
            <p:nvSpPr>
              <p:cNvPr id="112" name="Oval 111"/>
              <p:cNvSpPr/>
              <p:nvPr/>
            </p:nvSpPr>
            <p:spPr>
              <a:xfrm>
                <a:off x="633046" y="2363372"/>
                <a:ext cx="1997612" cy="2082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29"/>
              <p:cNvGrpSpPr/>
              <p:nvPr/>
            </p:nvGrpSpPr>
            <p:grpSpPr>
              <a:xfrm>
                <a:off x="419683" y="4105418"/>
                <a:ext cx="2492331" cy="494719"/>
                <a:chOff x="363411" y="4021010"/>
                <a:chExt cx="2492331" cy="494719"/>
              </a:xfrm>
            </p:grpSpPr>
            <p:sp>
              <p:nvSpPr>
                <p:cNvPr id="115" name="Parallelogram 114"/>
                <p:cNvSpPr/>
                <p:nvPr/>
              </p:nvSpPr>
              <p:spPr>
                <a:xfrm>
                  <a:off x="422031" y="4093698"/>
                  <a:ext cx="2433711" cy="42203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6" name="Parallelogram 115"/>
                <p:cNvSpPr/>
                <p:nvPr/>
              </p:nvSpPr>
              <p:spPr>
                <a:xfrm>
                  <a:off x="363411" y="4021010"/>
                  <a:ext cx="2433711" cy="422031"/>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111" name="TextBox 110"/>
            <p:cNvSpPr txBox="1"/>
            <p:nvPr/>
          </p:nvSpPr>
          <p:spPr>
            <a:xfrm>
              <a:off x="157441" y="3880429"/>
              <a:ext cx="2095445" cy="369332"/>
            </a:xfrm>
            <a:prstGeom prst="rect">
              <a:avLst/>
            </a:prstGeom>
            <a:noFill/>
          </p:spPr>
          <p:txBody>
            <a:bodyPr wrap="none" rtlCol="0">
              <a:spAutoFit/>
            </a:bodyPr>
            <a:lstStyle/>
            <a:p>
              <a:r>
                <a:rPr lang="en-US" b="1" dirty="0">
                  <a:solidFill>
                    <a:schemeClr val="bg2"/>
                  </a:solidFill>
                </a:rPr>
                <a:t>Kareena Kapoor </a:t>
              </a:r>
            </a:p>
          </p:txBody>
        </p:sp>
      </p:grpSp>
      <p:grpSp>
        <p:nvGrpSpPr>
          <p:cNvPr id="118" name="Group 56"/>
          <p:cNvGrpSpPr/>
          <p:nvPr/>
        </p:nvGrpSpPr>
        <p:grpSpPr>
          <a:xfrm>
            <a:off x="4841915" y="2465333"/>
            <a:ext cx="2215718" cy="1955410"/>
            <a:chOff x="51525" y="2357509"/>
            <a:chExt cx="2215718" cy="1955410"/>
          </a:xfrm>
        </p:grpSpPr>
        <p:grpSp>
          <p:nvGrpSpPr>
            <p:cNvPr id="120" name="Group 30"/>
            <p:cNvGrpSpPr/>
            <p:nvPr/>
          </p:nvGrpSpPr>
          <p:grpSpPr>
            <a:xfrm>
              <a:off x="88414" y="2357509"/>
              <a:ext cx="2178829" cy="1955410"/>
              <a:chOff x="419683" y="2363372"/>
              <a:chExt cx="2492331" cy="2236765"/>
            </a:xfrm>
          </p:grpSpPr>
          <p:sp>
            <p:nvSpPr>
              <p:cNvPr id="122" name="Oval 121"/>
              <p:cNvSpPr/>
              <p:nvPr/>
            </p:nvSpPr>
            <p:spPr>
              <a:xfrm>
                <a:off x="633046" y="2363372"/>
                <a:ext cx="1997612" cy="2082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29"/>
              <p:cNvGrpSpPr/>
              <p:nvPr/>
            </p:nvGrpSpPr>
            <p:grpSpPr>
              <a:xfrm>
                <a:off x="419683" y="4105418"/>
                <a:ext cx="2492331" cy="494719"/>
                <a:chOff x="363411" y="4021010"/>
                <a:chExt cx="2492331" cy="494719"/>
              </a:xfrm>
            </p:grpSpPr>
            <p:sp>
              <p:nvSpPr>
                <p:cNvPr id="125" name="Parallelogram 124"/>
                <p:cNvSpPr/>
                <p:nvPr/>
              </p:nvSpPr>
              <p:spPr>
                <a:xfrm>
                  <a:off x="422031" y="4093698"/>
                  <a:ext cx="2433711" cy="42203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6" name="Parallelogram 125"/>
                <p:cNvSpPr/>
                <p:nvPr/>
              </p:nvSpPr>
              <p:spPr>
                <a:xfrm>
                  <a:off x="363411" y="4021010"/>
                  <a:ext cx="2433711" cy="422031"/>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121" name="TextBox 120"/>
            <p:cNvSpPr txBox="1"/>
            <p:nvPr/>
          </p:nvSpPr>
          <p:spPr>
            <a:xfrm>
              <a:off x="51525" y="3918183"/>
              <a:ext cx="2117887" cy="338554"/>
            </a:xfrm>
            <a:prstGeom prst="rect">
              <a:avLst/>
            </a:prstGeom>
            <a:noFill/>
          </p:spPr>
          <p:txBody>
            <a:bodyPr wrap="none" rtlCol="0">
              <a:spAutoFit/>
            </a:bodyPr>
            <a:lstStyle/>
            <a:p>
              <a:r>
                <a:rPr lang="en-US" sz="1600" b="1" dirty="0">
                  <a:solidFill>
                    <a:schemeClr val="bg1"/>
                  </a:solidFill>
                </a:rPr>
                <a:t>Amitabh Bachchan</a:t>
              </a:r>
            </a:p>
          </p:txBody>
        </p:sp>
      </p:grpSp>
      <p:sp>
        <p:nvSpPr>
          <p:cNvPr id="157" name="Rounded Rectangular Callout 156">
            <a:extLst>
              <a:ext uri="{FF2B5EF4-FFF2-40B4-BE49-F238E27FC236}">
                <a16:creationId xmlns:a16="http://schemas.microsoft.com/office/drawing/2014/main" id="{BA9D2535-5218-4F4E-8ECE-9620FEE75572}"/>
              </a:ext>
            </a:extLst>
          </p:cNvPr>
          <p:cNvSpPr/>
          <p:nvPr/>
        </p:nvSpPr>
        <p:spPr>
          <a:xfrm>
            <a:off x="7602583" y="2442754"/>
            <a:ext cx="4589417" cy="3542043"/>
          </a:xfrm>
          <a:prstGeom prst="wedgeRoundRectCallout">
            <a:avLst>
              <a:gd name="adj1" fmla="val -61797"/>
              <a:gd name="adj2" fmla="val -18086"/>
              <a:gd name="adj3" fmla="val 16667"/>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Most of the respondents relates Parle Kaccha Aam brand with Alia Bhatt. The possible reason could the sweet and mischievous imagery of Parle Kaccha Aam.</a:t>
            </a:r>
          </a:p>
          <a:p>
            <a:pPr algn="ctr"/>
            <a:r>
              <a:rPr lang="en-US" sz="2000" dirty="0">
                <a:solidFill>
                  <a:schemeClr val="bg1"/>
                </a:solidFill>
              </a:rPr>
              <a:t>However, people also relate Amitabh Bachchan with Parle Kaccha Aam because of the association he had with the brand few years back. </a:t>
            </a:r>
          </a:p>
        </p:txBody>
      </p:sp>
      <p:pic>
        <p:nvPicPr>
          <p:cNvPr id="14370" name="Picture 34" descr="Image result for #2 png"/>
          <p:cNvPicPr>
            <a:picLocks noChangeAspect="1" noChangeArrowheads="1"/>
          </p:cNvPicPr>
          <p:nvPr/>
        </p:nvPicPr>
        <p:blipFill>
          <a:blip r:embed="rId3" cstate="print"/>
          <a:srcRect/>
          <a:stretch>
            <a:fillRect/>
          </a:stretch>
        </p:blipFill>
        <p:spPr bwMode="auto">
          <a:xfrm>
            <a:off x="2575221" y="2548262"/>
            <a:ext cx="407132" cy="265239"/>
          </a:xfrm>
          <a:prstGeom prst="rect">
            <a:avLst/>
          </a:prstGeom>
          <a:noFill/>
        </p:spPr>
      </p:pic>
      <p:pic>
        <p:nvPicPr>
          <p:cNvPr id="14372" name="Picture 36" descr="Image result for #3 png"/>
          <p:cNvPicPr>
            <a:picLocks noChangeAspect="1" noChangeArrowheads="1"/>
          </p:cNvPicPr>
          <p:nvPr/>
        </p:nvPicPr>
        <p:blipFill>
          <a:blip r:embed="rId4" cstate="print"/>
          <a:srcRect/>
          <a:stretch>
            <a:fillRect/>
          </a:stretch>
        </p:blipFill>
        <p:spPr bwMode="auto">
          <a:xfrm>
            <a:off x="4755710" y="2588444"/>
            <a:ext cx="455031" cy="297205"/>
          </a:xfrm>
          <a:prstGeom prst="rect">
            <a:avLst/>
          </a:prstGeom>
          <a:noFill/>
        </p:spPr>
      </p:pic>
      <p:sp>
        <p:nvSpPr>
          <p:cNvPr id="165" name="Rectangle 164"/>
          <p:cNvSpPr/>
          <p:nvPr/>
        </p:nvSpPr>
        <p:spPr>
          <a:xfrm>
            <a:off x="576775" y="4533300"/>
            <a:ext cx="1885070" cy="1266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a:off x="2754923" y="4533300"/>
            <a:ext cx="1885070" cy="1266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a:off x="4933070" y="4533300"/>
            <a:ext cx="1885070" cy="1266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556289" y="4665158"/>
            <a:ext cx="1877423" cy="1200329"/>
          </a:xfrm>
          <a:prstGeom prst="rect">
            <a:avLst/>
          </a:prstGeom>
        </p:spPr>
        <p:txBody>
          <a:bodyPr wrap="square">
            <a:spAutoFit/>
          </a:bodyPr>
          <a:lstStyle/>
          <a:p>
            <a:pPr algn="ctr"/>
            <a:r>
              <a:rPr lang="en-US" dirty="0">
                <a:solidFill>
                  <a:schemeClr val="bg1"/>
                </a:solidFill>
              </a:rPr>
              <a:t>Modern, Ambitious, Loving, popular</a:t>
            </a:r>
          </a:p>
        </p:txBody>
      </p:sp>
      <p:sp>
        <p:nvSpPr>
          <p:cNvPr id="174" name="Right Brace 173"/>
          <p:cNvSpPr/>
          <p:nvPr/>
        </p:nvSpPr>
        <p:spPr>
          <a:xfrm rot="5400000">
            <a:off x="3485271" y="4547383"/>
            <a:ext cx="400929" cy="3123027"/>
          </a:xfrm>
          <a:prstGeom prst="rightBrace">
            <a:avLst>
              <a:gd name="adj1" fmla="val 8333"/>
              <a:gd name="adj2" fmla="val 476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 name="Rectangle 174"/>
          <p:cNvSpPr/>
          <p:nvPr/>
        </p:nvSpPr>
        <p:spPr>
          <a:xfrm>
            <a:off x="2672787" y="6297023"/>
            <a:ext cx="2082621" cy="369332"/>
          </a:xfrm>
          <a:prstGeom prst="rect">
            <a:avLst/>
          </a:prstGeom>
        </p:spPr>
        <p:txBody>
          <a:bodyPr wrap="none">
            <a:spAutoFit/>
          </a:bodyPr>
          <a:lstStyle/>
          <a:p>
            <a:r>
              <a:rPr lang="en-US" b="1" spc="300" dirty="0"/>
              <a:t>YOUTH  ICON</a:t>
            </a:r>
          </a:p>
        </p:txBody>
      </p:sp>
      <p:sp>
        <p:nvSpPr>
          <p:cNvPr id="176" name="Rectangle 175"/>
          <p:cNvSpPr/>
          <p:nvPr/>
        </p:nvSpPr>
        <p:spPr>
          <a:xfrm>
            <a:off x="2720369" y="4606539"/>
            <a:ext cx="1877423" cy="923330"/>
          </a:xfrm>
          <a:prstGeom prst="rect">
            <a:avLst/>
          </a:prstGeom>
        </p:spPr>
        <p:txBody>
          <a:bodyPr wrap="square">
            <a:spAutoFit/>
          </a:bodyPr>
          <a:lstStyle/>
          <a:p>
            <a:pPr algn="ctr"/>
            <a:r>
              <a:rPr lang="en-US" dirty="0">
                <a:solidFill>
                  <a:schemeClr val="bg1"/>
                </a:solidFill>
              </a:rPr>
              <a:t>Popular, gift of grab, witty, Creativity</a:t>
            </a:r>
          </a:p>
        </p:txBody>
      </p:sp>
      <p:sp>
        <p:nvSpPr>
          <p:cNvPr id="177" name="Rectangle 176"/>
          <p:cNvSpPr/>
          <p:nvPr/>
        </p:nvSpPr>
        <p:spPr>
          <a:xfrm>
            <a:off x="4962146" y="4664025"/>
            <a:ext cx="1877423" cy="1107996"/>
          </a:xfrm>
          <a:prstGeom prst="rect">
            <a:avLst/>
          </a:prstGeom>
        </p:spPr>
        <p:txBody>
          <a:bodyPr wrap="square">
            <a:spAutoFit/>
          </a:bodyPr>
          <a:lstStyle/>
          <a:p>
            <a:pPr algn="ctr"/>
            <a:r>
              <a:rPr lang="en-US" dirty="0">
                <a:solidFill>
                  <a:schemeClr val="bg2"/>
                </a:solidFill>
              </a:rPr>
              <a:t> </a:t>
            </a:r>
            <a:r>
              <a:rPr lang="en-US" sz="1600" dirty="0">
                <a:solidFill>
                  <a:schemeClr val="bg2"/>
                </a:solidFill>
              </a:rPr>
              <a:t>Determination,</a:t>
            </a:r>
          </a:p>
          <a:p>
            <a:pPr algn="ctr"/>
            <a:r>
              <a:rPr lang="en-US" sz="1600" dirty="0">
                <a:solidFill>
                  <a:schemeClr val="bg2"/>
                </a:solidFill>
              </a:rPr>
              <a:t>Quality of adaptation,</a:t>
            </a:r>
            <a:r>
              <a:rPr lang="en-US" sz="1600" dirty="0"/>
              <a:t> </a:t>
            </a:r>
            <a:r>
              <a:rPr lang="en-US" sz="1600" dirty="0">
                <a:solidFill>
                  <a:schemeClr val="bg1"/>
                </a:solidFill>
              </a:rPr>
              <a:t>popular</a:t>
            </a:r>
            <a:r>
              <a:rPr lang="en-US" sz="1600" dirty="0"/>
              <a:t>  </a:t>
            </a:r>
            <a:endParaRPr lang="en-US" sz="1600" dirty="0">
              <a:solidFill>
                <a:schemeClr val="bg1"/>
              </a:solidFill>
            </a:endParaRPr>
          </a:p>
        </p:txBody>
      </p:sp>
      <p:pic>
        <p:nvPicPr>
          <p:cNvPr id="46" name="Picture 46" descr="Image result for alia png bhatt">
            <a:extLst>
              <a:ext uri="{FF2B5EF4-FFF2-40B4-BE49-F238E27FC236}">
                <a16:creationId xmlns:a16="http://schemas.microsoft.com/office/drawing/2014/main" id="{AB1F207A-B735-467A-A32F-75CD6C5C15D1}"/>
              </a:ext>
            </a:extLst>
          </p:cNvPr>
          <p:cNvPicPr>
            <a:picLocks noChangeAspect="1" noChangeArrowheads="1"/>
          </p:cNvPicPr>
          <p:nvPr/>
        </p:nvPicPr>
        <p:blipFill>
          <a:blip r:embed="rId5" cstate="print"/>
          <a:srcRect/>
          <a:stretch>
            <a:fillRect/>
          </a:stretch>
        </p:blipFill>
        <p:spPr bwMode="auto">
          <a:xfrm>
            <a:off x="682041" y="2565028"/>
            <a:ext cx="1588818" cy="1391805"/>
          </a:xfrm>
          <a:prstGeom prst="rect">
            <a:avLst/>
          </a:prstGeom>
          <a:noFill/>
        </p:spPr>
      </p:pic>
      <p:pic>
        <p:nvPicPr>
          <p:cNvPr id="49" name="Picture 20" descr="Image result for indian actors female png">
            <a:extLst>
              <a:ext uri="{FF2B5EF4-FFF2-40B4-BE49-F238E27FC236}">
                <a16:creationId xmlns:a16="http://schemas.microsoft.com/office/drawing/2014/main" id="{8A3F4567-71FF-4B2A-BE63-5C3F9B9737E9}"/>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4980068" y="2588444"/>
            <a:ext cx="2067841" cy="143158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Related image">
            <a:extLst>
              <a:ext uri="{FF2B5EF4-FFF2-40B4-BE49-F238E27FC236}">
                <a16:creationId xmlns:a16="http://schemas.microsoft.com/office/drawing/2014/main" id="{2C3357E4-3E00-4661-90CD-5540D7934EB3}"/>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0" b="100000" l="6383" r="89894"/>
                    </a14:imgEffect>
                  </a14:imgLayer>
                </a14:imgProps>
              </a:ext>
              <a:ext uri="{28A0092B-C50C-407E-A947-70E740481C1C}">
                <a14:useLocalDpi xmlns:a14="http://schemas.microsoft.com/office/drawing/2010/main" val="0"/>
              </a:ext>
            </a:extLst>
          </a:blip>
          <a:srcRect/>
          <a:stretch>
            <a:fillRect/>
          </a:stretch>
        </p:blipFill>
        <p:spPr bwMode="auto">
          <a:xfrm>
            <a:off x="3060139" y="2429894"/>
            <a:ext cx="1372232" cy="1558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362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68D34-7F02-4F09-89C5-B83490AFDADC}"/>
              </a:ext>
            </a:extLst>
          </p:cNvPr>
          <p:cNvSpPr>
            <a:spLocks noGrp="1"/>
          </p:cNvSpPr>
          <p:nvPr>
            <p:ph type="title"/>
          </p:nvPr>
        </p:nvSpPr>
        <p:spPr/>
        <p:txBody>
          <a:bodyPr/>
          <a:lstStyle/>
          <a:p>
            <a:r>
              <a:rPr lang="en-US" sz="3200" dirty="0">
                <a:solidFill>
                  <a:schemeClr val="bg1"/>
                </a:solidFill>
              </a:rPr>
              <a:t>Which celebrity name comes to your mind for the Brand Kopiko?</a:t>
            </a:r>
          </a:p>
        </p:txBody>
      </p:sp>
      <p:sp>
        <p:nvSpPr>
          <p:cNvPr id="14338" name="AutoShape 2" descr="Image result for ranbir singh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42" name="AutoShape 6" descr="Ranveer Sing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58" name="AutoShape 22" descr="Image result for #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62" name="AutoShape 26" descr="Image result for #1 png yell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106" name="Group 105"/>
          <p:cNvGrpSpPr/>
          <p:nvPr/>
        </p:nvGrpSpPr>
        <p:grpSpPr>
          <a:xfrm>
            <a:off x="323559" y="2427818"/>
            <a:ext cx="2279305" cy="1955410"/>
            <a:chOff x="1420839" y="3384450"/>
            <a:chExt cx="2279305" cy="1955410"/>
          </a:xfrm>
        </p:grpSpPr>
        <p:grpSp>
          <p:nvGrpSpPr>
            <p:cNvPr id="57" name="Group 56"/>
            <p:cNvGrpSpPr/>
            <p:nvPr/>
          </p:nvGrpSpPr>
          <p:grpSpPr>
            <a:xfrm>
              <a:off x="1521315" y="3384450"/>
              <a:ext cx="2178829" cy="1955410"/>
              <a:chOff x="88414" y="2357509"/>
              <a:chExt cx="2178829" cy="1955410"/>
            </a:xfrm>
          </p:grpSpPr>
          <p:grpSp>
            <p:nvGrpSpPr>
              <p:cNvPr id="31" name="Group 30"/>
              <p:cNvGrpSpPr/>
              <p:nvPr/>
            </p:nvGrpSpPr>
            <p:grpSpPr>
              <a:xfrm>
                <a:off x="88414" y="2357509"/>
                <a:ext cx="2178829" cy="1955410"/>
                <a:chOff x="419683" y="2363372"/>
                <a:chExt cx="2492331" cy="2236765"/>
              </a:xfrm>
            </p:grpSpPr>
            <p:sp>
              <p:nvSpPr>
                <p:cNvPr id="19" name="Oval 18"/>
                <p:cNvSpPr/>
                <p:nvPr/>
              </p:nvSpPr>
              <p:spPr>
                <a:xfrm>
                  <a:off x="633046" y="2363372"/>
                  <a:ext cx="1997612" cy="2082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419683" y="4105418"/>
                  <a:ext cx="2492331" cy="494719"/>
                  <a:chOff x="363411" y="4021010"/>
                  <a:chExt cx="2492331" cy="494719"/>
                </a:xfrm>
              </p:grpSpPr>
              <p:sp>
                <p:nvSpPr>
                  <p:cNvPr id="28" name="Parallelogram 27"/>
                  <p:cNvSpPr/>
                  <p:nvPr/>
                </p:nvSpPr>
                <p:spPr>
                  <a:xfrm>
                    <a:off x="422031" y="4093698"/>
                    <a:ext cx="2433711" cy="42203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Parallelogram 28"/>
                  <p:cNvSpPr/>
                  <p:nvPr/>
                </p:nvSpPr>
                <p:spPr>
                  <a:xfrm>
                    <a:off x="363411" y="4021010"/>
                    <a:ext cx="2433712" cy="422031"/>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56" name="TextBox 55"/>
              <p:cNvSpPr txBox="1"/>
              <p:nvPr/>
            </p:nvSpPr>
            <p:spPr>
              <a:xfrm>
                <a:off x="323556" y="3882684"/>
                <a:ext cx="1784463" cy="369332"/>
              </a:xfrm>
              <a:prstGeom prst="rect">
                <a:avLst/>
              </a:prstGeom>
              <a:noFill/>
            </p:spPr>
            <p:txBody>
              <a:bodyPr wrap="none" rtlCol="0">
                <a:spAutoFit/>
              </a:bodyPr>
              <a:lstStyle/>
              <a:p>
                <a:r>
                  <a:rPr lang="en-US" b="1" dirty="0">
                    <a:solidFill>
                      <a:schemeClr val="bg1"/>
                    </a:solidFill>
                  </a:rPr>
                  <a:t>Ranveer Singh</a:t>
                </a:r>
              </a:p>
            </p:txBody>
          </p:sp>
        </p:grpSp>
        <p:pic>
          <p:nvPicPr>
            <p:cNvPr id="14364" name="Picture 28" descr="Image result for 1 png"/>
            <p:cNvPicPr>
              <a:picLocks noChangeAspect="1" noChangeArrowheads="1"/>
            </p:cNvPicPr>
            <p:nvPr/>
          </p:nvPicPr>
          <p:blipFill>
            <a:blip r:embed="rId2" cstate="print"/>
            <a:srcRect/>
            <a:stretch>
              <a:fillRect/>
            </a:stretch>
          </p:blipFill>
          <p:spPr bwMode="auto">
            <a:xfrm>
              <a:off x="1420839" y="3450124"/>
              <a:ext cx="436096" cy="297770"/>
            </a:xfrm>
            <a:prstGeom prst="rect">
              <a:avLst/>
            </a:prstGeom>
            <a:noFill/>
          </p:spPr>
        </p:pic>
      </p:grpSp>
      <p:sp>
        <p:nvSpPr>
          <p:cNvPr id="14366" name="AutoShape 30" descr="Image result for polaroid vector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68" name="AutoShape 32" descr="Image result for polaroid vector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108" name="Group 56"/>
          <p:cNvGrpSpPr/>
          <p:nvPr/>
        </p:nvGrpSpPr>
        <p:grpSpPr>
          <a:xfrm>
            <a:off x="2658453" y="2439542"/>
            <a:ext cx="2178829" cy="1955410"/>
            <a:chOff x="88414" y="2357509"/>
            <a:chExt cx="2178829" cy="1955410"/>
          </a:xfrm>
        </p:grpSpPr>
        <p:grpSp>
          <p:nvGrpSpPr>
            <p:cNvPr id="110" name="Group 30"/>
            <p:cNvGrpSpPr/>
            <p:nvPr/>
          </p:nvGrpSpPr>
          <p:grpSpPr>
            <a:xfrm>
              <a:off x="88414" y="2357509"/>
              <a:ext cx="2178829" cy="1955410"/>
              <a:chOff x="419683" y="2363372"/>
              <a:chExt cx="2492331" cy="2236765"/>
            </a:xfrm>
          </p:grpSpPr>
          <p:sp>
            <p:nvSpPr>
              <p:cNvPr id="112" name="Oval 111"/>
              <p:cNvSpPr/>
              <p:nvPr/>
            </p:nvSpPr>
            <p:spPr>
              <a:xfrm>
                <a:off x="633046" y="2363372"/>
                <a:ext cx="1997612" cy="2082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29"/>
              <p:cNvGrpSpPr/>
              <p:nvPr/>
            </p:nvGrpSpPr>
            <p:grpSpPr>
              <a:xfrm>
                <a:off x="419683" y="4105418"/>
                <a:ext cx="2492331" cy="494719"/>
                <a:chOff x="363411" y="4021010"/>
                <a:chExt cx="2492331" cy="494719"/>
              </a:xfrm>
            </p:grpSpPr>
            <p:sp>
              <p:nvSpPr>
                <p:cNvPr id="115" name="Parallelogram 114"/>
                <p:cNvSpPr/>
                <p:nvPr/>
              </p:nvSpPr>
              <p:spPr>
                <a:xfrm>
                  <a:off x="422031" y="4093698"/>
                  <a:ext cx="2433711" cy="42203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6" name="Parallelogram 115"/>
                <p:cNvSpPr/>
                <p:nvPr/>
              </p:nvSpPr>
              <p:spPr>
                <a:xfrm>
                  <a:off x="363411" y="4021010"/>
                  <a:ext cx="2433711" cy="422031"/>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111" name="TextBox 110"/>
            <p:cNvSpPr txBox="1"/>
            <p:nvPr/>
          </p:nvSpPr>
          <p:spPr>
            <a:xfrm>
              <a:off x="450168" y="3882684"/>
              <a:ext cx="1247457" cy="369332"/>
            </a:xfrm>
            <a:prstGeom prst="rect">
              <a:avLst/>
            </a:prstGeom>
            <a:noFill/>
          </p:spPr>
          <p:txBody>
            <a:bodyPr wrap="none" rtlCol="0">
              <a:spAutoFit/>
            </a:bodyPr>
            <a:lstStyle/>
            <a:p>
              <a:r>
                <a:rPr lang="en-US" b="1" dirty="0">
                  <a:solidFill>
                    <a:schemeClr val="bg1"/>
                  </a:solidFill>
                </a:rPr>
                <a:t>Alia Bhatt</a:t>
              </a:r>
            </a:p>
          </p:txBody>
        </p:sp>
      </p:grpSp>
      <p:grpSp>
        <p:nvGrpSpPr>
          <p:cNvPr id="118" name="Group 56"/>
          <p:cNvGrpSpPr/>
          <p:nvPr/>
        </p:nvGrpSpPr>
        <p:grpSpPr>
          <a:xfrm>
            <a:off x="4878804" y="2465333"/>
            <a:ext cx="2178829" cy="1955410"/>
            <a:chOff x="88414" y="2357509"/>
            <a:chExt cx="2178829" cy="1955410"/>
          </a:xfrm>
        </p:grpSpPr>
        <p:grpSp>
          <p:nvGrpSpPr>
            <p:cNvPr id="120" name="Group 30"/>
            <p:cNvGrpSpPr/>
            <p:nvPr/>
          </p:nvGrpSpPr>
          <p:grpSpPr>
            <a:xfrm>
              <a:off x="88414" y="2357509"/>
              <a:ext cx="2178829" cy="1955410"/>
              <a:chOff x="419683" y="2363372"/>
              <a:chExt cx="2492331" cy="2236765"/>
            </a:xfrm>
          </p:grpSpPr>
          <p:sp>
            <p:nvSpPr>
              <p:cNvPr id="122" name="Oval 121"/>
              <p:cNvSpPr/>
              <p:nvPr/>
            </p:nvSpPr>
            <p:spPr>
              <a:xfrm>
                <a:off x="633046" y="2363372"/>
                <a:ext cx="1997612" cy="2082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29"/>
              <p:cNvGrpSpPr/>
              <p:nvPr/>
            </p:nvGrpSpPr>
            <p:grpSpPr>
              <a:xfrm>
                <a:off x="419683" y="4105418"/>
                <a:ext cx="2492331" cy="494719"/>
                <a:chOff x="363411" y="4021010"/>
                <a:chExt cx="2492331" cy="494719"/>
              </a:xfrm>
            </p:grpSpPr>
            <p:sp>
              <p:nvSpPr>
                <p:cNvPr id="125" name="Parallelogram 124"/>
                <p:cNvSpPr/>
                <p:nvPr/>
              </p:nvSpPr>
              <p:spPr>
                <a:xfrm>
                  <a:off x="422031" y="4093698"/>
                  <a:ext cx="2433711" cy="42203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6" name="Parallelogram 125"/>
                <p:cNvSpPr/>
                <p:nvPr/>
              </p:nvSpPr>
              <p:spPr>
                <a:xfrm>
                  <a:off x="363411" y="4021010"/>
                  <a:ext cx="2433711" cy="422031"/>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121" name="TextBox 120"/>
            <p:cNvSpPr txBox="1"/>
            <p:nvPr/>
          </p:nvSpPr>
          <p:spPr>
            <a:xfrm>
              <a:off x="323556" y="3882684"/>
              <a:ext cx="1851789" cy="369332"/>
            </a:xfrm>
            <a:prstGeom prst="rect">
              <a:avLst/>
            </a:prstGeom>
            <a:noFill/>
          </p:spPr>
          <p:txBody>
            <a:bodyPr wrap="none" rtlCol="0">
              <a:spAutoFit/>
            </a:bodyPr>
            <a:lstStyle/>
            <a:p>
              <a:r>
                <a:rPr lang="en-US" b="1" dirty="0">
                  <a:solidFill>
                    <a:schemeClr val="bg1"/>
                  </a:solidFill>
                </a:rPr>
                <a:t>Shahrukh Khan</a:t>
              </a:r>
            </a:p>
          </p:txBody>
        </p:sp>
      </p:grpSp>
      <p:sp>
        <p:nvSpPr>
          <p:cNvPr id="157" name="Rounded Rectangular Callout 156">
            <a:extLst>
              <a:ext uri="{FF2B5EF4-FFF2-40B4-BE49-F238E27FC236}">
                <a16:creationId xmlns:a16="http://schemas.microsoft.com/office/drawing/2014/main" id="{BA9D2535-5218-4F4E-8ECE-9620FEE75572}"/>
              </a:ext>
            </a:extLst>
          </p:cNvPr>
          <p:cNvSpPr/>
          <p:nvPr/>
        </p:nvSpPr>
        <p:spPr>
          <a:xfrm>
            <a:off x="7849773" y="2588455"/>
            <a:ext cx="3502856" cy="2466871"/>
          </a:xfrm>
          <a:prstGeom prst="wedgeRoundRectCallout">
            <a:avLst>
              <a:gd name="adj1" fmla="val -61797"/>
              <a:gd name="adj2" fmla="val -18086"/>
              <a:gd name="adj3" fmla="val 16667"/>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Most of the respondents relates Kopiko brand with Ranveer Singh. </a:t>
            </a:r>
          </a:p>
        </p:txBody>
      </p:sp>
      <p:pic>
        <p:nvPicPr>
          <p:cNvPr id="14370" name="Picture 34" descr="Image result for #2 png"/>
          <p:cNvPicPr>
            <a:picLocks noChangeAspect="1" noChangeArrowheads="1"/>
          </p:cNvPicPr>
          <p:nvPr/>
        </p:nvPicPr>
        <p:blipFill>
          <a:blip r:embed="rId3" cstate="print"/>
          <a:srcRect/>
          <a:stretch>
            <a:fillRect/>
          </a:stretch>
        </p:blipFill>
        <p:spPr bwMode="auto">
          <a:xfrm>
            <a:off x="2575221" y="2548262"/>
            <a:ext cx="407132" cy="265239"/>
          </a:xfrm>
          <a:prstGeom prst="rect">
            <a:avLst/>
          </a:prstGeom>
          <a:noFill/>
        </p:spPr>
      </p:pic>
      <p:pic>
        <p:nvPicPr>
          <p:cNvPr id="14372" name="Picture 36" descr="Image result for #3 png"/>
          <p:cNvPicPr>
            <a:picLocks noChangeAspect="1" noChangeArrowheads="1"/>
          </p:cNvPicPr>
          <p:nvPr/>
        </p:nvPicPr>
        <p:blipFill>
          <a:blip r:embed="rId4" cstate="print"/>
          <a:srcRect/>
          <a:stretch>
            <a:fillRect/>
          </a:stretch>
        </p:blipFill>
        <p:spPr bwMode="auto">
          <a:xfrm>
            <a:off x="4755710" y="2588444"/>
            <a:ext cx="455031" cy="297205"/>
          </a:xfrm>
          <a:prstGeom prst="rect">
            <a:avLst/>
          </a:prstGeom>
          <a:noFill/>
        </p:spPr>
      </p:pic>
      <p:sp>
        <p:nvSpPr>
          <p:cNvPr id="165" name="Rectangle 164"/>
          <p:cNvSpPr/>
          <p:nvPr/>
        </p:nvSpPr>
        <p:spPr>
          <a:xfrm>
            <a:off x="576775" y="4533300"/>
            <a:ext cx="1885070" cy="1266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a:off x="2754923" y="4533300"/>
            <a:ext cx="1885070" cy="1266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a:off x="4933070" y="4533300"/>
            <a:ext cx="1885070" cy="1266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556289" y="4665158"/>
            <a:ext cx="1877423" cy="923330"/>
          </a:xfrm>
          <a:prstGeom prst="rect">
            <a:avLst/>
          </a:prstGeom>
        </p:spPr>
        <p:txBody>
          <a:bodyPr wrap="square">
            <a:spAutoFit/>
          </a:bodyPr>
          <a:lstStyle/>
          <a:p>
            <a:pPr algn="ctr"/>
            <a:r>
              <a:rPr lang="en-US" dirty="0">
                <a:solidFill>
                  <a:schemeClr val="bg1"/>
                </a:solidFill>
              </a:rPr>
              <a:t>Down to earth, Quirky, Full of life and energy</a:t>
            </a:r>
          </a:p>
        </p:txBody>
      </p:sp>
      <p:pic>
        <p:nvPicPr>
          <p:cNvPr id="14382" name="Picture 46" descr="Image result for alia png bhatt"/>
          <p:cNvPicPr>
            <a:picLocks noChangeAspect="1" noChangeArrowheads="1"/>
          </p:cNvPicPr>
          <p:nvPr/>
        </p:nvPicPr>
        <p:blipFill>
          <a:blip r:embed="rId5" cstate="print"/>
          <a:srcRect/>
          <a:stretch>
            <a:fillRect/>
          </a:stretch>
        </p:blipFill>
        <p:spPr bwMode="auto">
          <a:xfrm>
            <a:off x="2898775" y="2585312"/>
            <a:ext cx="1588818" cy="1391805"/>
          </a:xfrm>
          <a:prstGeom prst="rect">
            <a:avLst/>
          </a:prstGeom>
          <a:noFill/>
        </p:spPr>
      </p:pic>
      <p:sp>
        <p:nvSpPr>
          <p:cNvPr id="174" name="Right Brace 173"/>
          <p:cNvSpPr/>
          <p:nvPr/>
        </p:nvSpPr>
        <p:spPr>
          <a:xfrm rot="5400000">
            <a:off x="3485271" y="4547383"/>
            <a:ext cx="400929" cy="3123027"/>
          </a:xfrm>
          <a:prstGeom prst="rightBrace">
            <a:avLst>
              <a:gd name="adj1" fmla="val 8333"/>
              <a:gd name="adj2" fmla="val 476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 name="Rectangle 174"/>
          <p:cNvSpPr/>
          <p:nvPr/>
        </p:nvSpPr>
        <p:spPr>
          <a:xfrm>
            <a:off x="2672787" y="6297023"/>
            <a:ext cx="2082621" cy="369332"/>
          </a:xfrm>
          <a:prstGeom prst="rect">
            <a:avLst/>
          </a:prstGeom>
        </p:spPr>
        <p:txBody>
          <a:bodyPr wrap="none">
            <a:spAutoFit/>
          </a:bodyPr>
          <a:lstStyle/>
          <a:p>
            <a:r>
              <a:rPr lang="en-US" b="1" spc="300" dirty="0"/>
              <a:t>YOUTH  ICON</a:t>
            </a:r>
          </a:p>
        </p:txBody>
      </p:sp>
      <p:sp>
        <p:nvSpPr>
          <p:cNvPr id="176" name="Rectangle 175"/>
          <p:cNvSpPr/>
          <p:nvPr/>
        </p:nvSpPr>
        <p:spPr>
          <a:xfrm>
            <a:off x="2720369" y="4606539"/>
            <a:ext cx="1877423" cy="1200329"/>
          </a:xfrm>
          <a:prstGeom prst="rect">
            <a:avLst/>
          </a:prstGeom>
        </p:spPr>
        <p:txBody>
          <a:bodyPr wrap="square">
            <a:spAutoFit/>
          </a:bodyPr>
          <a:lstStyle/>
          <a:p>
            <a:pPr algn="ctr"/>
            <a:r>
              <a:rPr lang="en-US" dirty="0">
                <a:solidFill>
                  <a:schemeClr val="bg1"/>
                </a:solidFill>
              </a:rPr>
              <a:t> Modern, Ambitious, Loving, popular</a:t>
            </a:r>
          </a:p>
        </p:txBody>
      </p:sp>
      <p:sp>
        <p:nvSpPr>
          <p:cNvPr id="177" name="Rectangle 176"/>
          <p:cNvSpPr/>
          <p:nvPr/>
        </p:nvSpPr>
        <p:spPr>
          <a:xfrm>
            <a:off x="4940717" y="4447981"/>
            <a:ext cx="1877423" cy="1477328"/>
          </a:xfrm>
          <a:prstGeom prst="rect">
            <a:avLst/>
          </a:prstGeom>
        </p:spPr>
        <p:txBody>
          <a:bodyPr wrap="square">
            <a:spAutoFit/>
          </a:bodyPr>
          <a:lstStyle/>
          <a:p>
            <a:pPr algn="ctr"/>
            <a:r>
              <a:rPr lang="en-US" dirty="0">
                <a:solidFill>
                  <a:schemeClr val="bg2"/>
                </a:solidFill>
              </a:rPr>
              <a:t>Highly Creative,</a:t>
            </a:r>
          </a:p>
          <a:p>
            <a:pPr algn="ctr"/>
            <a:r>
              <a:rPr lang="en-US" dirty="0">
                <a:solidFill>
                  <a:schemeClr val="bg2"/>
                </a:solidFill>
              </a:rPr>
              <a:t>Unbeatable Energy, Humble</a:t>
            </a:r>
          </a:p>
        </p:txBody>
      </p:sp>
      <p:pic>
        <p:nvPicPr>
          <p:cNvPr id="46" name="Picture 20" descr="Image result for ranveer png">
            <a:extLst>
              <a:ext uri="{FF2B5EF4-FFF2-40B4-BE49-F238E27FC236}">
                <a16:creationId xmlns:a16="http://schemas.microsoft.com/office/drawing/2014/main" id="{94C1F727-2B59-4F71-A2FC-755AB3811CD5}"/>
              </a:ext>
            </a:extLst>
          </p:cNvPr>
          <p:cNvPicPr>
            <a:picLocks noChangeAspect="1" noChangeArrowheads="1"/>
          </p:cNvPicPr>
          <p:nvPr/>
        </p:nvPicPr>
        <p:blipFill>
          <a:blip r:embed="rId6" cstate="print">
            <a:clrChange>
              <a:clrFrom>
                <a:srgbClr val="FFDF00"/>
              </a:clrFrom>
              <a:clrTo>
                <a:srgbClr val="FFDF00">
                  <a:alpha val="0"/>
                </a:srgbClr>
              </a:clrTo>
            </a:clrChange>
            <a:extLst>
              <a:ext uri="{BEBA8EAE-BF5A-486C-A8C5-ECC9F3942E4B}">
                <a14:imgProps xmlns:a14="http://schemas.microsoft.com/office/drawing/2010/main">
                  <a14:imgLayer r:embed="rId7">
                    <a14:imgEffect>
                      <a14:backgroundRemoval t="310" b="96440" l="3417" r="56833"/>
                    </a14:imgEffect>
                  </a14:imgLayer>
                </a14:imgProps>
              </a:ext>
            </a:extLst>
          </a:blip>
          <a:srcRect r="42598" b="5761"/>
          <a:stretch>
            <a:fillRect/>
          </a:stretch>
        </p:blipFill>
        <p:spPr bwMode="auto">
          <a:xfrm>
            <a:off x="804713" y="2489079"/>
            <a:ext cx="1654393" cy="1462167"/>
          </a:xfrm>
          <a:prstGeom prst="rect">
            <a:avLst/>
          </a:prstGeom>
          <a:noFill/>
        </p:spPr>
      </p:pic>
      <p:pic>
        <p:nvPicPr>
          <p:cNvPr id="48" name="Picture 18" descr="Image result for shahrukh khan png">
            <a:extLst>
              <a:ext uri="{FF2B5EF4-FFF2-40B4-BE49-F238E27FC236}">
                <a16:creationId xmlns:a16="http://schemas.microsoft.com/office/drawing/2014/main" id="{FFA3D909-BB73-4046-962A-C1F8A7A5F88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29074" y="2236337"/>
            <a:ext cx="2033819" cy="201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149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68D34-7F02-4F09-89C5-B83490AFDADC}"/>
              </a:ext>
            </a:extLst>
          </p:cNvPr>
          <p:cNvSpPr>
            <a:spLocks noGrp="1"/>
          </p:cNvSpPr>
          <p:nvPr>
            <p:ph type="title"/>
          </p:nvPr>
        </p:nvSpPr>
        <p:spPr/>
        <p:txBody>
          <a:bodyPr/>
          <a:lstStyle/>
          <a:p>
            <a:r>
              <a:rPr lang="en-US" sz="3200" dirty="0">
                <a:solidFill>
                  <a:schemeClr val="bg1"/>
                </a:solidFill>
              </a:rPr>
              <a:t>Which celebrity name comes to your mind for the Brand Candyman?</a:t>
            </a:r>
          </a:p>
        </p:txBody>
      </p:sp>
      <p:sp>
        <p:nvSpPr>
          <p:cNvPr id="14338" name="AutoShape 2" descr="Image result for ranbir singh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42" name="AutoShape 6" descr="Ranveer Singh"/>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58" name="AutoShape 22" descr="Image result for #1"/>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62" name="AutoShape 26" descr="Image result for #1 png yell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106" name="Group 105"/>
          <p:cNvGrpSpPr/>
          <p:nvPr/>
        </p:nvGrpSpPr>
        <p:grpSpPr>
          <a:xfrm>
            <a:off x="323559" y="2427818"/>
            <a:ext cx="2279305" cy="1955410"/>
            <a:chOff x="1420839" y="3384450"/>
            <a:chExt cx="2279305" cy="1955410"/>
          </a:xfrm>
        </p:grpSpPr>
        <p:grpSp>
          <p:nvGrpSpPr>
            <p:cNvPr id="57" name="Group 56"/>
            <p:cNvGrpSpPr/>
            <p:nvPr/>
          </p:nvGrpSpPr>
          <p:grpSpPr>
            <a:xfrm>
              <a:off x="1521315" y="3384450"/>
              <a:ext cx="2178829" cy="1955410"/>
              <a:chOff x="88414" y="2357509"/>
              <a:chExt cx="2178829" cy="1955410"/>
            </a:xfrm>
          </p:grpSpPr>
          <p:grpSp>
            <p:nvGrpSpPr>
              <p:cNvPr id="31" name="Group 30"/>
              <p:cNvGrpSpPr/>
              <p:nvPr/>
            </p:nvGrpSpPr>
            <p:grpSpPr>
              <a:xfrm>
                <a:off x="88414" y="2357509"/>
                <a:ext cx="2178829" cy="1955410"/>
                <a:chOff x="419683" y="2363372"/>
                <a:chExt cx="2492331" cy="2236765"/>
              </a:xfrm>
            </p:grpSpPr>
            <p:sp>
              <p:nvSpPr>
                <p:cNvPr id="19" name="Oval 18"/>
                <p:cNvSpPr/>
                <p:nvPr/>
              </p:nvSpPr>
              <p:spPr>
                <a:xfrm>
                  <a:off x="633046" y="2363372"/>
                  <a:ext cx="1997612" cy="2082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419683" y="4105418"/>
                  <a:ext cx="2492331" cy="494719"/>
                  <a:chOff x="363411" y="4021010"/>
                  <a:chExt cx="2492331" cy="494719"/>
                </a:xfrm>
              </p:grpSpPr>
              <p:sp>
                <p:nvSpPr>
                  <p:cNvPr id="28" name="Parallelogram 27"/>
                  <p:cNvSpPr/>
                  <p:nvPr/>
                </p:nvSpPr>
                <p:spPr>
                  <a:xfrm>
                    <a:off x="422031" y="4093698"/>
                    <a:ext cx="2433711" cy="42203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Parallelogram 28"/>
                  <p:cNvSpPr/>
                  <p:nvPr/>
                </p:nvSpPr>
                <p:spPr>
                  <a:xfrm>
                    <a:off x="363411" y="4021010"/>
                    <a:ext cx="2433712" cy="422031"/>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56" name="TextBox 55"/>
              <p:cNvSpPr txBox="1"/>
              <p:nvPr/>
            </p:nvSpPr>
            <p:spPr>
              <a:xfrm>
                <a:off x="323556" y="3882684"/>
                <a:ext cx="1654620" cy="369332"/>
              </a:xfrm>
              <a:prstGeom prst="rect">
                <a:avLst/>
              </a:prstGeom>
              <a:noFill/>
            </p:spPr>
            <p:txBody>
              <a:bodyPr wrap="none" rtlCol="0">
                <a:spAutoFit/>
              </a:bodyPr>
              <a:lstStyle/>
              <a:p>
                <a:r>
                  <a:rPr lang="en-US" b="1" dirty="0">
                    <a:solidFill>
                      <a:schemeClr val="bg1"/>
                    </a:solidFill>
                  </a:rPr>
                  <a:t>Salman Khan</a:t>
                </a:r>
              </a:p>
            </p:txBody>
          </p:sp>
        </p:grpSp>
        <p:pic>
          <p:nvPicPr>
            <p:cNvPr id="14364" name="Picture 28" descr="Image result for 1 png"/>
            <p:cNvPicPr>
              <a:picLocks noChangeAspect="1" noChangeArrowheads="1"/>
            </p:cNvPicPr>
            <p:nvPr/>
          </p:nvPicPr>
          <p:blipFill>
            <a:blip r:embed="rId2" cstate="print"/>
            <a:srcRect/>
            <a:stretch>
              <a:fillRect/>
            </a:stretch>
          </p:blipFill>
          <p:spPr bwMode="auto">
            <a:xfrm>
              <a:off x="1420839" y="3450124"/>
              <a:ext cx="436096" cy="297770"/>
            </a:xfrm>
            <a:prstGeom prst="rect">
              <a:avLst/>
            </a:prstGeom>
            <a:noFill/>
          </p:spPr>
        </p:pic>
      </p:grpSp>
      <p:sp>
        <p:nvSpPr>
          <p:cNvPr id="14366" name="AutoShape 30" descr="Image result for polaroid vector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4368" name="AutoShape 32" descr="Image result for polaroid vector 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pSp>
        <p:nvGrpSpPr>
          <p:cNvPr id="108" name="Group 56"/>
          <p:cNvGrpSpPr/>
          <p:nvPr/>
        </p:nvGrpSpPr>
        <p:grpSpPr>
          <a:xfrm>
            <a:off x="2658453" y="2439542"/>
            <a:ext cx="2178829" cy="1955410"/>
            <a:chOff x="88414" y="2357509"/>
            <a:chExt cx="2178829" cy="1955410"/>
          </a:xfrm>
        </p:grpSpPr>
        <p:grpSp>
          <p:nvGrpSpPr>
            <p:cNvPr id="110" name="Group 30"/>
            <p:cNvGrpSpPr/>
            <p:nvPr/>
          </p:nvGrpSpPr>
          <p:grpSpPr>
            <a:xfrm>
              <a:off x="88414" y="2357509"/>
              <a:ext cx="2178829" cy="1955410"/>
              <a:chOff x="419683" y="2363372"/>
              <a:chExt cx="2492331" cy="2236765"/>
            </a:xfrm>
          </p:grpSpPr>
          <p:sp>
            <p:nvSpPr>
              <p:cNvPr id="112" name="Oval 111"/>
              <p:cNvSpPr/>
              <p:nvPr/>
            </p:nvSpPr>
            <p:spPr>
              <a:xfrm>
                <a:off x="633046" y="2363372"/>
                <a:ext cx="1997612" cy="2082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29"/>
              <p:cNvGrpSpPr/>
              <p:nvPr/>
            </p:nvGrpSpPr>
            <p:grpSpPr>
              <a:xfrm>
                <a:off x="419683" y="4105418"/>
                <a:ext cx="2492331" cy="494719"/>
                <a:chOff x="363411" y="4021010"/>
                <a:chExt cx="2492331" cy="494719"/>
              </a:xfrm>
            </p:grpSpPr>
            <p:sp>
              <p:nvSpPr>
                <p:cNvPr id="115" name="Parallelogram 114"/>
                <p:cNvSpPr/>
                <p:nvPr/>
              </p:nvSpPr>
              <p:spPr>
                <a:xfrm>
                  <a:off x="422031" y="4093698"/>
                  <a:ext cx="2433711" cy="42203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6" name="Parallelogram 115"/>
                <p:cNvSpPr/>
                <p:nvPr/>
              </p:nvSpPr>
              <p:spPr>
                <a:xfrm>
                  <a:off x="363411" y="4021010"/>
                  <a:ext cx="2433711" cy="422031"/>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111" name="TextBox 110"/>
            <p:cNvSpPr txBox="1"/>
            <p:nvPr/>
          </p:nvSpPr>
          <p:spPr>
            <a:xfrm>
              <a:off x="450168" y="3882684"/>
              <a:ext cx="1446230" cy="369332"/>
            </a:xfrm>
            <a:prstGeom prst="rect">
              <a:avLst/>
            </a:prstGeom>
            <a:noFill/>
          </p:spPr>
          <p:txBody>
            <a:bodyPr wrap="none" rtlCol="0">
              <a:spAutoFit/>
            </a:bodyPr>
            <a:lstStyle/>
            <a:p>
              <a:r>
                <a:rPr lang="en-US" b="1" dirty="0">
                  <a:solidFill>
                    <a:schemeClr val="bg1"/>
                  </a:solidFill>
                </a:rPr>
                <a:t>Katrina Kaif</a:t>
              </a:r>
            </a:p>
          </p:txBody>
        </p:sp>
      </p:grpSp>
      <p:grpSp>
        <p:nvGrpSpPr>
          <p:cNvPr id="118" name="Group 56"/>
          <p:cNvGrpSpPr/>
          <p:nvPr/>
        </p:nvGrpSpPr>
        <p:grpSpPr>
          <a:xfrm>
            <a:off x="4878804" y="2465333"/>
            <a:ext cx="2178829" cy="1955410"/>
            <a:chOff x="88414" y="2357509"/>
            <a:chExt cx="2178829" cy="1955410"/>
          </a:xfrm>
        </p:grpSpPr>
        <p:grpSp>
          <p:nvGrpSpPr>
            <p:cNvPr id="120" name="Group 30"/>
            <p:cNvGrpSpPr/>
            <p:nvPr/>
          </p:nvGrpSpPr>
          <p:grpSpPr>
            <a:xfrm>
              <a:off x="88414" y="2357509"/>
              <a:ext cx="2178829" cy="1955410"/>
              <a:chOff x="419683" y="2363372"/>
              <a:chExt cx="2492331" cy="2236765"/>
            </a:xfrm>
          </p:grpSpPr>
          <p:sp>
            <p:nvSpPr>
              <p:cNvPr id="122" name="Oval 121"/>
              <p:cNvSpPr/>
              <p:nvPr/>
            </p:nvSpPr>
            <p:spPr>
              <a:xfrm>
                <a:off x="633046" y="2363372"/>
                <a:ext cx="1997612" cy="20820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4" name="Group 29"/>
              <p:cNvGrpSpPr/>
              <p:nvPr/>
            </p:nvGrpSpPr>
            <p:grpSpPr>
              <a:xfrm>
                <a:off x="419683" y="4105418"/>
                <a:ext cx="2492331" cy="494719"/>
                <a:chOff x="363411" y="4021010"/>
                <a:chExt cx="2492331" cy="494719"/>
              </a:xfrm>
            </p:grpSpPr>
            <p:sp>
              <p:nvSpPr>
                <p:cNvPr id="125" name="Parallelogram 124"/>
                <p:cNvSpPr/>
                <p:nvPr/>
              </p:nvSpPr>
              <p:spPr>
                <a:xfrm>
                  <a:off x="422031" y="4093698"/>
                  <a:ext cx="2433711" cy="422031"/>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6" name="Parallelogram 125"/>
                <p:cNvSpPr/>
                <p:nvPr/>
              </p:nvSpPr>
              <p:spPr>
                <a:xfrm>
                  <a:off x="363411" y="4021010"/>
                  <a:ext cx="2433711" cy="422031"/>
                </a:xfrm>
                <a:prstGeom prst="parallelogram">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sp>
          <p:nvSpPr>
            <p:cNvPr id="121" name="TextBox 120"/>
            <p:cNvSpPr txBox="1"/>
            <p:nvPr/>
          </p:nvSpPr>
          <p:spPr>
            <a:xfrm>
              <a:off x="323556" y="3882684"/>
              <a:ext cx="1771639" cy="369332"/>
            </a:xfrm>
            <a:prstGeom prst="rect">
              <a:avLst/>
            </a:prstGeom>
            <a:noFill/>
          </p:spPr>
          <p:txBody>
            <a:bodyPr wrap="none" rtlCol="0">
              <a:spAutoFit/>
            </a:bodyPr>
            <a:lstStyle/>
            <a:p>
              <a:r>
                <a:rPr lang="en-US" b="1" dirty="0">
                  <a:solidFill>
                    <a:schemeClr val="bg1"/>
                  </a:solidFill>
                </a:rPr>
                <a:t>Ranbir Kapoor</a:t>
              </a:r>
            </a:p>
          </p:txBody>
        </p:sp>
      </p:grpSp>
      <p:sp>
        <p:nvSpPr>
          <p:cNvPr id="157" name="Rounded Rectangular Callout 156">
            <a:extLst>
              <a:ext uri="{FF2B5EF4-FFF2-40B4-BE49-F238E27FC236}">
                <a16:creationId xmlns:a16="http://schemas.microsoft.com/office/drawing/2014/main" id="{BA9D2535-5218-4F4E-8ECE-9620FEE75572}"/>
              </a:ext>
            </a:extLst>
          </p:cNvPr>
          <p:cNvSpPr/>
          <p:nvPr/>
        </p:nvSpPr>
        <p:spPr>
          <a:xfrm>
            <a:off x="7849773" y="2588455"/>
            <a:ext cx="3502856" cy="2558311"/>
          </a:xfrm>
          <a:prstGeom prst="wedgeRoundRectCallout">
            <a:avLst>
              <a:gd name="adj1" fmla="val -61797"/>
              <a:gd name="adj2" fmla="val -18086"/>
              <a:gd name="adj3" fmla="val 16667"/>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Most of the respondents relates Candyman brand with Salman Khan followed by Katrina and Ranbir. </a:t>
            </a:r>
          </a:p>
        </p:txBody>
      </p:sp>
      <p:pic>
        <p:nvPicPr>
          <p:cNvPr id="14370" name="Picture 34" descr="Image result for #2 png"/>
          <p:cNvPicPr>
            <a:picLocks noChangeAspect="1" noChangeArrowheads="1"/>
          </p:cNvPicPr>
          <p:nvPr/>
        </p:nvPicPr>
        <p:blipFill>
          <a:blip r:embed="rId3" cstate="print"/>
          <a:srcRect/>
          <a:stretch>
            <a:fillRect/>
          </a:stretch>
        </p:blipFill>
        <p:spPr bwMode="auto">
          <a:xfrm>
            <a:off x="2575221" y="2548262"/>
            <a:ext cx="407132" cy="265239"/>
          </a:xfrm>
          <a:prstGeom prst="rect">
            <a:avLst/>
          </a:prstGeom>
          <a:noFill/>
        </p:spPr>
      </p:pic>
      <p:pic>
        <p:nvPicPr>
          <p:cNvPr id="14372" name="Picture 36" descr="Image result for #3 png"/>
          <p:cNvPicPr>
            <a:picLocks noChangeAspect="1" noChangeArrowheads="1"/>
          </p:cNvPicPr>
          <p:nvPr/>
        </p:nvPicPr>
        <p:blipFill>
          <a:blip r:embed="rId4" cstate="print"/>
          <a:srcRect/>
          <a:stretch>
            <a:fillRect/>
          </a:stretch>
        </p:blipFill>
        <p:spPr bwMode="auto">
          <a:xfrm>
            <a:off x="4755710" y="2588444"/>
            <a:ext cx="455031" cy="297205"/>
          </a:xfrm>
          <a:prstGeom prst="rect">
            <a:avLst/>
          </a:prstGeom>
          <a:noFill/>
        </p:spPr>
      </p:pic>
      <p:sp>
        <p:nvSpPr>
          <p:cNvPr id="165" name="Rectangle 164"/>
          <p:cNvSpPr/>
          <p:nvPr/>
        </p:nvSpPr>
        <p:spPr>
          <a:xfrm>
            <a:off x="576775" y="4533300"/>
            <a:ext cx="1885070" cy="1266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Rectangle 165"/>
          <p:cNvSpPr/>
          <p:nvPr/>
        </p:nvSpPr>
        <p:spPr>
          <a:xfrm>
            <a:off x="2754923" y="4533300"/>
            <a:ext cx="1885070" cy="1266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Rectangle 166"/>
          <p:cNvSpPr/>
          <p:nvPr/>
        </p:nvSpPr>
        <p:spPr>
          <a:xfrm>
            <a:off x="4933070" y="4533300"/>
            <a:ext cx="1885070" cy="12660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p:cNvSpPr/>
          <p:nvPr/>
        </p:nvSpPr>
        <p:spPr>
          <a:xfrm>
            <a:off x="556289" y="4665158"/>
            <a:ext cx="1877423" cy="923330"/>
          </a:xfrm>
          <a:prstGeom prst="rect">
            <a:avLst/>
          </a:prstGeom>
        </p:spPr>
        <p:txBody>
          <a:bodyPr wrap="square">
            <a:spAutoFit/>
          </a:bodyPr>
          <a:lstStyle/>
          <a:p>
            <a:pPr algn="ctr"/>
            <a:r>
              <a:rPr lang="en-US" dirty="0">
                <a:solidFill>
                  <a:schemeClr val="bg2"/>
                </a:solidFill>
              </a:rPr>
              <a:t>Compassion, caring, charm and charisma</a:t>
            </a:r>
            <a:r>
              <a:rPr lang="en-US" dirty="0"/>
              <a:t>  </a:t>
            </a:r>
            <a:endParaRPr lang="en-US" dirty="0">
              <a:solidFill>
                <a:schemeClr val="bg1"/>
              </a:solidFill>
            </a:endParaRPr>
          </a:p>
        </p:txBody>
      </p:sp>
      <p:pic>
        <p:nvPicPr>
          <p:cNvPr id="14384" name="Picture 48" descr="Image result for ranbir kapoor png"/>
          <p:cNvPicPr>
            <a:picLocks noChangeAspect="1" noChangeArrowheads="1"/>
          </p:cNvPicPr>
          <p:nvPr/>
        </p:nvPicPr>
        <p:blipFill>
          <a:blip r:embed="rId5" cstate="print"/>
          <a:srcRect l="3259" t="-12" r="5978" b="53402"/>
          <a:stretch>
            <a:fillRect/>
          </a:stretch>
        </p:blipFill>
        <p:spPr bwMode="auto">
          <a:xfrm>
            <a:off x="5260208" y="2498600"/>
            <a:ext cx="1433456" cy="1482546"/>
          </a:xfrm>
          <a:prstGeom prst="rect">
            <a:avLst/>
          </a:prstGeom>
          <a:noFill/>
        </p:spPr>
      </p:pic>
      <p:sp>
        <p:nvSpPr>
          <p:cNvPr id="174" name="Right Brace 173"/>
          <p:cNvSpPr/>
          <p:nvPr/>
        </p:nvSpPr>
        <p:spPr>
          <a:xfrm rot="5400000">
            <a:off x="3485271" y="4547383"/>
            <a:ext cx="400929" cy="3123027"/>
          </a:xfrm>
          <a:prstGeom prst="rightBrace">
            <a:avLst>
              <a:gd name="adj1" fmla="val 8333"/>
              <a:gd name="adj2" fmla="val 4763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 name="Rectangle 174"/>
          <p:cNvSpPr/>
          <p:nvPr/>
        </p:nvSpPr>
        <p:spPr>
          <a:xfrm>
            <a:off x="2672787" y="6297023"/>
            <a:ext cx="2082621" cy="369332"/>
          </a:xfrm>
          <a:prstGeom prst="rect">
            <a:avLst/>
          </a:prstGeom>
        </p:spPr>
        <p:txBody>
          <a:bodyPr wrap="none">
            <a:spAutoFit/>
          </a:bodyPr>
          <a:lstStyle/>
          <a:p>
            <a:r>
              <a:rPr lang="en-US" b="1" spc="300" dirty="0"/>
              <a:t>YOUTH  ICON</a:t>
            </a:r>
          </a:p>
        </p:txBody>
      </p:sp>
      <p:sp>
        <p:nvSpPr>
          <p:cNvPr id="176" name="Rectangle 175"/>
          <p:cNvSpPr/>
          <p:nvPr/>
        </p:nvSpPr>
        <p:spPr>
          <a:xfrm>
            <a:off x="2720369" y="4606539"/>
            <a:ext cx="1877423" cy="646331"/>
          </a:xfrm>
          <a:prstGeom prst="rect">
            <a:avLst/>
          </a:prstGeom>
        </p:spPr>
        <p:txBody>
          <a:bodyPr wrap="square">
            <a:spAutoFit/>
          </a:bodyPr>
          <a:lstStyle/>
          <a:p>
            <a:pPr algn="ctr"/>
            <a:r>
              <a:rPr lang="en-US" dirty="0">
                <a:solidFill>
                  <a:schemeClr val="bg2"/>
                </a:solidFill>
              </a:rPr>
              <a:t> Style, highly attractive </a:t>
            </a:r>
          </a:p>
        </p:txBody>
      </p:sp>
      <p:sp>
        <p:nvSpPr>
          <p:cNvPr id="177" name="Rectangle 176"/>
          <p:cNvSpPr/>
          <p:nvPr/>
        </p:nvSpPr>
        <p:spPr>
          <a:xfrm>
            <a:off x="4968861" y="4674531"/>
            <a:ext cx="1877423" cy="923330"/>
          </a:xfrm>
          <a:prstGeom prst="rect">
            <a:avLst/>
          </a:prstGeom>
        </p:spPr>
        <p:txBody>
          <a:bodyPr wrap="square">
            <a:spAutoFit/>
          </a:bodyPr>
          <a:lstStyle/>
          <a:p>
            <a:pPr algn="ctr"/>
            <a:r>
              <a:rPr lang="en-US" dirty="0">
                <a:solidFill>
                  <a:schemeClr val="bg1"/>
                </a:solidFill>
              </a:rPr>
              <a:t>Funny,  witty, Modern, popular</a:t>
            </a:r>
          </a:p>
        </p:txBody>
      </p:sp>
      <p:pic>
        <p:nvPicPr>
          <p:cNvPr id="4098" name="Picture 2" descr="Related image">
            <a:extLst>
              <a:ext uri="{FF2B5EF4-FFF2-40B4-BE49-F238E27FC236}">
                <a16:creationId xmlns:a16="http://schemas.microsoft.com/office/drawing/2014/main" id="{47023375-CB13-41A9-9433-38FBB79A9E6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861" t="-1342" r="15701" b="-1"/>
          <a:stretch/>
        </p:blipFill>
        <p:spPr bwMode="auto">
          <a:xfrm>
            <a:off x="781117" y="2484187"/>
            <a:ext cx="1383816" cy="148316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8" descr="Image result for katrina kaif png">
            <a:extLst>
              <a:ext uri="{FF2B5EF4-FFF2-40B4-BE49-F238E27FC236}">
                <a16:creationId xmlns:a16="http://schemas.microsoft.com/office/drawing/2014/main" id="{A5475D21-5BA8-41A5-9822-DA99B011637E}"/>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2995" b="100000" l="23047" r="74316"/>
                    </a14:imgEffect>
                  </a14:imgLayer>
                </a14:imgProps>
              </a:ext>
              <a:ext uri="{28A0092B-C50C-407E-A947-70E740481C1C}">
                <a14:useLocalDpi xmlns:a14="http://schemas.microsoft.com/office/drawing/2010/main" val="0"/>
              </a:ext>
            </a:extLst>
          </a:blip>
          <a:srcRect l="24462" t="3704" r="27778"/>
          <a:stretch/>
        </p:blipFill>
        <p:spPr bwMode="auto">
          <a:xfrm>
            <a:off x="3229826" y="2480640"/>
            <a:ext cx="972163" cy="1470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811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53E177E-5BF6-426F-BE7C-0CBEADEE591A}"/>
              </a:ext>
            </a:extLst>
          </p:cNvPr>
          <p:cNvSpPr>
            <a:spLocks noGrp="1"/>
          </p:cNvSpPr>
          <p:nvPr>
            <p:ph type="title"/>
          </p:nvPr>
        </p:nvSpPr>
        <p:spPr/>
        <p:txBody>
          <a:bodyPr/>
          <a:lstStyle/>
          <a:p>
            <a:r>
              <a:rPr lang="en-US" sz="3600" dirty="0">
                <a:solidFill>
                  <a:schemeClr val="bg1"/>
                </a:solidFill>
              </a:rPr>
              <a:t>Rank of each brands on the scale of 1-10 against each statement</a:t>
            </a:r>
            <a:endParaRPr lang="en-US" sz="3600" dirty="0"/>
          </a:p>
        </p:txBody>
      </p:sp>
      <p:pic>
        <p:nvPicPr>
          <p:cNvPr id="52" name="Picture 51">
            <a:extLst>
              <a:ext uri="{FF2B5EF4-FFF2-40B4-BE49-F238E27FC236}">
                <a16:creationId xmlns:a16="http://schemas.microsoft.com/office/drawing/2014/main" id="{C4A48AC2-F005-49E0-B100-DE6B7E008A16}"/>
              </a:ext>
            </a:extLst>
          </p:cNvPr>
          <p:cNvPicPr>
            <a:picLocks noChangeAspect="1"/>
          </p:cNvPicPr>
          <p:nvPr/>
        </p:nvPicPr>
        <p:blipFill>
          <a:blip r:embed="rId2" cstate="print">
            <a:clrChange>
              <a:clrFrom>
                <a:srgbClr val="F2F2F2"/>
              </a:clrFrom>
              <a:clrTo>
                <a:srgbClr val="F2F2F2">
                  <a:alpha val="0"/>
                </a:srgbClr>
              </a:clrTo>
            </a:clrChange>
            <a:extLst>
              <a:ext uri="{BEBA8EAE-BF5A-486C-A8C5-ECC9F3942E4B}">
                <a14:imgProps xmlns:a14="http://schemas.microsoft.com/office/drawing/2010/main">
                  <a14:imgLayer r:embed="rId3">
                    <a14:imgEffect>
                      <a14:backgroundRemoval t="0" b="100000" l="4868" r="98986">
                        <a14:foregroundMark x1="18458" y1="41056" x2="18458" y2="41056"/>
                        <a14:foregroundMark x1="19067" y1="46921" x2="19067" y2="46921"/>
                        <a14:foregroundMark x1="19067" y1="46921" x2="19067" y2="46921"/>
                        <a14:foregroundMark x1="19067" y1="46921" x2="19878" y2="46334"/>
                        <a14:foregroundMark x1="19878" y1="46334" x2="19878" y2="46334"/>
                        <a14:foregroundMark x1="19878" y1="46334" x2="19878" y2="46334"/>
                        <a14:foregroundMark x1="22718" y1="45161" x2="22718" y2="45161"/>
                        <a14:foregroundMark x1="22718" y1="45161" x2="22718" y2="45161"/>
                        <a14:foregroundMark x1="22718" y1="45161" x2="22718" y2="45161"/>
                        <a14:foregroundMark x1="22718" y1="45161" x2="22718" y2="45161"/>
                        <a14:foregroundMark x1="19473" y1="41056" x2="19473" y2="41056"/>
                        <a14:foregroundMark x1="22110" y1="43695" x2="22110" y2="43695"/>
                        <a14:foregroundMark x1="22110" y1="43695" x2="22110" y2="43695"/>
                        <a14:foregroundMark x1="22110" y1="43695" x2="29412" y2="42522"/>
                        <a14:foregroundMark x1="29412" y1="42522" x2="29412" y2="42522"/>
                        <a14:foregroundMark x1="29412" y1="42522" x2="29412" y2="42522"/>
                        <a14:foregroundMark x1="29412" y1="42522" x2="29412" y2="42522"/>
                        <a14:foregroundMark x1="29412" y1="42522" x2="29412" y2="42522"/>
                        <a14:foregroundMark x1="30832" y1="41056" x2="30832" y2="41056"/>
                        <a14:foregroundMark x1="30832" y1="41056" x2="30832" y2="41056"/>
                        <a14:foregroundMark x1="30832" y1="41056" x2="30832" y2="41056"/>
                        <a14:foregroundMark x1="30832" y1="41056" x2="30832" y2="41056"/>
                        <a14:foregroundMark x1="30832" y1="41056" x2="25355" y2="37830"/>
                        <a14:foregroundMark x1="31237" y1="37830" x2="31237" y2="37830"/>
                        <a14:foregroundMark x1="19878" y1="43109" x2="19878" y2="43109"/>
                        <a14:foregroundMark x1="19878" y1="43109" x2="19878" y2="43109"/>
                        <a14:foregroundMark x1="19878" y1="43109" x2="24544" y2="43109"/>
                        <a14:foregroundMark x1="24544" y1="43109" x2="24949" y2="39296"/>
                        <a14:foregroundMark x1="30426" y1="39883" x2="30426" y2="39883"/>
                        <a14:foregroundMark x1="27181" y1="39296" x2="27181" y2="39296"/>
                        <a14:foregroundMark x1="27586" y1="64223" x2="27586" y2="64223"/>
                        <a14:foregroundMark x1="27586" y1="61584" x2="27586" y2="61584"/>
                        <a14:foregroundMark x1="32657" y1="57478" x2="32657" y2="57478"/>
                        <a14:foregroundMark x1="31643" y1="56891" x2="31643" y2="56891"/>
                        <a14:foregroundMark x1="26775" y1="53666" x2="26775" y2="53666"/>
                        <a14:foregroundMark x1="35294" y1="54252" x2="35294" y2="54252"/>
                        <a14:foregroundMark x1="38540" y1="60704" x2="38540" y2="60704"/>
                        <a14:foregroundMark x1="44422" y1="57478" x2="44422" y2="57478"/>
                        <a14:foregroundMark x1="43002" y1="43109" x2="43002" y2="43109"/>
                        <a14:foregroundMark x1="45842" y1="47801" x2="45842" y2="47801"/>
                        <a14:foregroundMark x1="53550" y1="45161" x2="53550" y2="45161"/>
                        <a14:foregroundMark x1="56187" y1="46334" x2="56187" y2="46334"/>
                        <a14:foregroundMark x1="58418" y1="48387" x2="58418" y2="48387"/>
                        <a14:foregroundMark x1="52535" y1="29326" x2="52535" y2="29326"/>
                        <a14:foregroundMark x1="53550" y1="30499" x2="53550" y2="30499"/>
                      </a14:backgroundRemoval>
                    </a14:imgEffect>
                  </a14:imgLayer>
                </a14:imgProps>
              </a:ext>
            </a:extLst>
          </a:blip>
          <a:stretch>
            <a:fillRect/>
          </a:stretch>
        </p:blipFill>
        <p:spPr>
          <a:xfrm rot="790527">
            <a:off x="2938373" y="2001358"/>
            <a:ext cx="1138261" cy="787317"/>
          </a:xfrm>
          <a:prstGeom prst="rect">
            <a:avLst/>
          </a:prstGeom>
        </p:spPr>
      </p:pic>
      <p:pic>
        <p:nvPicPr>
          <p:cNvPr id="58" name="Picture 57">
            <a:extLst>
              <a:ext uri="{FF2B5EF4-FFF2-40B4-BE49-F238E27FC236}">
                <a16:creationId xmlns:a16="http://schemas.microsoft.com/office/drawing/2014/main" id="{E0F43A83-D90D-4FA5-A8F9-E8978D545B10}"/>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780" b="99110" l="1370" r="98116">
                        <a14:foregroundMark x1="19521" y1="25519" x2="19521" y2="25519"/>
                        <a14:foregroundMark x1="48630" y1="56380" x2="48630" y2="56380"/>
                        <a14:foregroundMark x1="40068" y1="52226" x2="40068" y2="52226"/>
                        <a14:foregroundMark x1="45205" y1="50148" x2="45205" y2="50148"/>
                        <a14:foregroundMark x1="46233" y1="54006" x2="46233" y2="54006"/>
                        <a14:foregroundMark x1="42123" y1="58754" x2="42123" y2="58754"/>
                        <a14:foregroundMark x1="52740" y1="56380" x2="52740" y2="56380"/>
                        <a14:foregroundMark x1="51199" y1="51632" x2="51199" y2="51632"/>
                        <a14:foregroundMark x1="49315" y1="49852" x2="49315" y2="49852"/>
                        <a14:foregroundMark x1="49486" y1="59347" x2="49486" y2="59347"/>
                        <a14:foregroundMark x1="50171" y1="59347" x2="50171" y2="59347"/>
                        <a14:foregroundMark x1="51541" y1="57567" x2="51541" y2="57567"/>
                        <a14:foregroundMark x1="51541" y1="54896" x2="51541" y2="54896"/>
                        <a14:foregroundMark x1="56164" y1="56083" x2="56164" y2="56083"/>
                        <a14:foregroundMark x1="59760" y1="57567" x2="59760" y2="57567"/>
                        <a14:foregroundMark x1="54623" y1="47478" x2="54623" y2="47478"/>
                        <a14:foregroundMark x1="66952" y1="47181" x2="66952" y2="47181"/>
                      </a14:backgroundRemoval>
                    </a14:imgEffect>
                  </a14:imgLayer>
                </a14:imgProps>
              </a:ext>
            </a:extLst>
          </a:blip>
          <a:stretch>
            <a:fillRect/>
          </a:stretch>
        </p:blipFill>
        <p:spPr>
          <a:xfrm>
            <a:off x="7352339" y="2052050"/>
            <a:ext cx="1227642" cy="708417"/>
          </a:xfrm>
          <a:prstGeom prst="rect">
            <a:avLst/>
          </a:prstGeom>
        </p:spPr>
      </p:pic>
      <p:pic>
        <p:nvPicPr>
          <p:cNvPr id="59" name="Picture 58" descr="Image result for candyman candy">
            <a:extLst>
              <a:ext uri="{FF2B5EF4-FFF2-40B4-BE49-F238E27FC236}">
                <a16:creationId xmlns:a16="http://schemas.microsoft.com/office/drawing/2014/main" id="{B6725BB0-E0F6-49E0-984C-7A6E2FFAE07F}"/>
              </a:ext>
            </a:extLst>
          </p:cNvPr>
          <p:cNvPicPr/>
          <p:nvPr/>
        </p:nvPicPr>
        <p:blipFill>
          <a:blip r:embed="rId6" cstate="print">
            <a:extLst>
              <a:ext uri="{BEBA8EAE-BF5A-486C-A8C5-ECC9F3942E4B}">
                <a14:imgProps xmlns:a14="http://schemas.microsoft.com/office/drawing/2010/main">
                  <a14:imgLayer r:embed="rId7">
                    <a14:imgEffect>
                      <a14:backgroundRemoval t="21905" b="94921" l="10411" r="89315">
                        <a14:backgroundMark x1="11781" y1="52698" x2="11781" y2="52698"/>
                        <a14:backgroundMark x1="30685" y1="44762" x2="30685" y2="44762"/>
                        <a14:backgroundMark x1="39178" y1="41587" x2="39178" y2="41587"/>
                        <a14:backgroundMark x1="24384" y1="93016" x2="24384" y2="93016"/>
                        <a14:backgroundMark x1="21644" y1="88571" x2="21644" y2="88571"/>
                        <a14:backgroundMark x1="64110" y1="26984" x2="64110" y2="26984"/>
                        <a14:backgroundMark x1="57808" y1="31429" x2="57808" y2="31429"/>
                        <a14:backgroundMark x1="16438" y1="69524" x2="16438" y2="69524"/>
                        <a14:backgroundMark x1="35616" y1="30476" x2="35616" y2="30476"/>
                        <a14:backgroundMark x1="35068" y1="90794" x2="35068" y2="90794"/>
                        <a14:backgroundMark x1="85479" y1="65714" x2="85479" y2="65714"/>
                        <a14:backgroundMark x1="68767" y1="76508" x2="68767" y2="76508"/>
                        <a14:backgroundMark x1="59726" y1="81587" x2="59726" y2="81587"/>
                        <a14:backgroundMark x1="75616" y1="86032" x2="75616" y2="86032"/>
                        <a14:backgroundMark x1="15890" y1="80635" x2="15890" y2="80635"/>
                        <a14:backgroundMark x1="55890" y1="87937" x2="55890" y2="87937"/>
                      </a14:backgroundRemoval>
                    </a14:imgEffect>
                  </a14:imgLayer>
                </a14:imgProps>
              </a:ext>
              <a:ext uri="{28A0092B-C50C-407E-A947-70E740481C1C}">
                <a14:useLocalDpi xmlns:a14="http://schemas.microsoft.com/office/drawing/2010/main" val="0"/>
              </a:ext>
            </a:extLst>
          </a:blip>
          <a:srcRect/>
          <a:stretch>
            <a:fillRect/>
          </a:stretch>
        </p:blipFill>
        <p:spPr bwMode="auto">
          <a:xfrm rot="1210790">
            <a:off x="10671885" y="1664922"/>
            <a:ext cx="1681633" cy="1307068"/>
          </a:xfrm>
          <a:prstGeom prst="rect">
            <a:avLst/>
          </a:prstGeom>
          <a:noFill/>
          <a:ln>
            <a:noFill/>
          </a:ln>
        </p:spPr>
      </p:pic>
      <p:pic>
        <p:nvPicPr>
          <p:cNvPr id="60" name="Picture 59">
            <a:extLst>
              <a:ext uri="{FF2B5EF4-FFF2-40B4-BE49-F238E27FC236}">
                <a16:creationId xmlns:a16="http://schemas.microsoft.com/office/drawing/2014/main" id="{854E0617-111A-4821-93BB-8C43ACD4949F}"/>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3000" b="94667" l="1325" r="99338">
                        <a14:foregroundMark x1="25607" y1="33667" x2="25607" y2="33667"/>
                        <a14:foregroundMark x1="27815" y1="34667" x2="27815" y2="34667"/>
                        <a14:foregroundMark x1="27594" y1="43000" x2="27594" y2="43000"/>
                        <a14:foregroundMark x1="32230" y1="43333" x2="32230" y2="43333"/>
                        <a14:foregroundMark x1="32230" y1="39000" x2="32230" y2="39000"/>
                        <a14:foregroundMark x1="35982" y1="43667" x2="35982" y2="43667"/>
                        <a14:foregroundMark x1="34437" y1="49000" x2="34437" y2="49000"/>
                        <a14:foregroundMark x1="42826" y1="40667" x2="42826" y2="40667"/>
                        <a14:foregroundMark x1="42163" y1="37667" x2="42163" y2="37667"/>
                        <a14:foregroundMark x1="50773" y1="35000" x2="50773" y2="35000"/>
                        <a14:foregroundMark x1="54746" y1="29333" x2="54746" y2="29333"/>
                        <a14:foregroundMark x1="57616" y1="32000" x2="57616" y2="32000"/>
                        <a14:foregroundMark x1="62252" y1="32333" x2="62252" y2="32333"/>
                        <a14:foregroundMark x1="61369" y1="27667" x2="61369" y2="27667"/>
                        <a14:foregroundMark x1="67991" y1="26333" x2="67991" y2="26333"/>
                        <a14:foregroundMark x1="67329" y1="23000" x2="67329" y2="23000"/>
                        <a14:foregroundMark x1="47682" y1="34667" x2="47682" y2="34667"/>
                        <a14:foregroundMark x1="75055" y1="26333" x2="75055" y2="26333"/>
                        <a14:foregroundMark x1="57837" y1="44667" x2="57837" y2="44667"/>
                        <a14:foregroundMark x1="8389" y1="91667" x2="8389" y2="91667"/>
                        <a14:foregroundMark x1="24062" y1="43333" x2="24062" y2="43333"/>
                        <a14:foregroundMark x1="4415" y1="92000" x2="4415" y2="92000"/>
                      </a14:backgroundRemoval>
                    </a14:imgEffect>
                  </a14:imgLayer>
                </a14:imgProps>
              </a:ext>
            </a:extLst>
          </a:blip>
          <a:stretch>
            <a:fillRect/>
          </a:stretch>
        </p:blipFill>
        <p:spPr>
          <a:xfrm>
            <a:off x="5388447" y="2066216"/>
            <a:ext cx="990893" cy="656220"/>
          </a:xfrm>
          <a:prstGeom prst="rect">
            <a:avLst/>
          </a:prstGeom>
        </p:spPr>
      </p:pic>
      <p:pic>
        <p:nvPicPr>
          <p:cNvPr id="61" name="Picture 60">
            <a:extLst>
              <a:ext uri="{FF2B5EF4-FFF2-40B4-BE49-F238E27FC236}">
                <a16:creationId xmlns:a16="http://schemas.microsoft.com/office/drawing/2014/main" id="{3D0C6E94-175B-4753-ADBA-9C2FBBEAE2EE}"/>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435" b="100000" l="1099" r="97802">
                        <a14:foregroundMark x1="39560" y1="16522" x2="39560" y2="16522"/>
                        <a14:foregroundMark x1="36630" y1="10000" x2="36630" y2="10000"/>
                        <a14:foregroundMark x1="39927" y1="14783" x2="39927" y2="14783"/>
                        <a14:foregroundMark x1="42491" y1="17391" x2="42491" y2="17391"/>
                        <a14:foregroundMark x1="20147" y1="61739" x2="20147" y2="61739"/>
                      </a14:backgroundRemoval>
                    </a14:imgEffect>
                  </a14:imgLayer>
                </a14:imgProps>
              </a:ext>
            </a:extLst>
          </a:blip>
          <a:stretch>
            <a:fillRect/>
          </a:stretch>
        </p:blipFill>
        <p:spPr>
          <a:xfrm rot="19375364">
            <a:off x="9363645" y="1975681"/>
            <a:ext cx="875801" cy="819422"/>
          </a:xfrm>
          <a:prstGeom prst="rect">
            <a:avLst/>
          </a:prstGeom>
        </p:spPr>
      </p:pic>
      <p:sp>
        <p:nvSpPr>
          <p:cNvPr id="62" name="Rectangle 61">
            <a:extLst>
              <a:ext uri="{FF2B5EF4-FFF2-40B4-BE49-F238E27FC236}">
                <a16:creationId xmlns:a16="http://schemas.microsoft.com/office/drawing/2014/main" id="{2420238E-BB0C-4C2F-9013-B74069131965}"/>
              </a:ext>
            </a:extLst>
          </p:cNvPr>
          <p:cNvSpPr/>
          <p:nvPr/>
        </p:nvSpPr>
        <p:spPr>
          <a:xfrm>
            <a:off x="0" y="3673455"/>
            <a:ext cx="12192000" cy="532757"/>
          </a:xfrm>
          <a:prstGeom prst="rect">
            <a:avLst/>
          </a:prstGeom>
          <a:solidFill>
            <a:srgbClr val="F5D19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CD3BB43E-27C3-41F0-82C1-325B7357CCDB}"/>
              </a:ext>
            </a:extLst>
          </p:cNvPr>
          <p:cNvSpPr/>
          <p:nvPr/>
        </p:nvSpPr>
        <p:spPr>
          <a:xfrm>
            <a:off x="3075892" y="3719410"/>
            <a:ext cx="834873" cy="458953"/>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8.9</a:t>
            </a:r>
          </a:p>
        </p:txBody>
      </p:sp>
      <p:sp>
        <p:nvSpPr>
          <p:cNvPr id="76" name="Oval 75">
            <a:extLst>
              <a:ext uri="{FF2B5EF4-FFF2-40B4-BE49-F238E27FC236}">
                <a16:creationId xmlns:a16="http://schemas.microsoft.com/office/drawing/2014/main" id="{79EE7858-876B-43A8-BC5B-24A858CD6335}"/>
              </a:ext>
            </a:extLst>
          </p:cNvPr>
          <p:cNvSpPr/>
          <p:nvPr/>
        </p:nvSpPr>
        <p:spPr>
          <a:xfrm>
            <a:off x="11103222" y="3701004"/>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6.1</a:t>
            </a:r>
          </a:p>
        </p:txBody>
      </p:sp>
      <p:sp>
        <p:nvSpPr>
          <p:cNvPr id="82" name="Oval 81">
            <a:extLst>
              <a:ext uri="{FF2B5EF4-FFF2-40B4-BE49-F238E27FC236}">
                <a16:creationId xmlns:a16="http://schemas.microsoft.com/office/drawing/2014/main" id="{57572578-8D9C-4549-8E52-1C4468772392}"/>
              </a:ext>
            </a:extLst>
          </p:cNvPr>
          <p:cNvSpPr/>
          <p:nvPr/>
        </p:nvSpPr>
        <p:spPr>
          <a:xfrm>
            <a:off x="9378492" y="3691089"/>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7.9</a:t>
            </a:r>
          </a:p>
        </p:txBody>
      </p:sp>
      <p:sp>
        <p:nvSpPr>
          <p:cNvPr id="85" name="Oval 84">
            <a:extLst>
              <a:ext uri="{FF2B5EF4-FFF2-40B4-BE49-F238E27FC236}">
                <a16:creationId xmlns:a16="http://schemas.microsoft.com/office/drawing/2014/main" id="{880DE9DD-CA18-4841-A725-9EDBA4189624}"/>
              </a:ext>
            </a:extLst>
          </p:cNvPr>
          <p:cNvSpPr/>
          <p:nvPr/>
        </p:nvSpPr>
        <p:spPr>
          <a:xfrm>
            <a:off x="7537316" y="3734886"/>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6.6</a:t>
            </a:r>
          </a:p>
        </p:txBody>
      </p:sp>
      <p:sp>
        <p:nvSpPr>
          <p:cNvPr id="86" name="Oval 85">
            <a:extLst>
              <a:ext uri="{FF2B5EF4-FFF2-40B4-BE49-F238E27FC236}">
                <a16:creationId xmlns:a16="http://schemas.microsoft.com/office/drawing/2014/main" id="{101DD314-6574-429C-BDEE-5314F1BD7B98}"/>
              </a:ext>
            </a:extLst>
          </p:cNvPr>
          <p:cNvSpPr/>
          <p:nvPr/>
        </p:nvSpPr>
        <p:spPr>
          <a:xfrm>
            <a:off x="5452282" y="3709667"/>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6.3</a:t>
            </a:r>
          </a:p>
        </p:txBody>
      </p:sp>
      <p:sp>
        <p:nvSpPr>
          <p:cNvPr id="87" name="Rectangle 86">
            <a:extLst>
              <a:ext uri="{FF2B5EF4-FFF2-40B4-BE49-F238E27FC236}">
                <a16:creationId xmlns:a16="http://schemas.microsoft.com/office/drawing/2014/main" id="{66133675-9EC4-4311-BA88-95E80F467030}"/>
              </a:ext>
            </a:extLst>
          </p:cNvPr>
          <p:cNvSpPr/>
          <p:nvPr/>
        </p:nvSpPr>
        <p:spPr>
          <a:xfrm>
            <a:off x="-1476" y="3659647"/>
            <a:ext cx="2633642" cy="540698"/>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Distinct from other candy brands</a:t>
            </a:r>
          </a:p>
        </p:txBody>
      </p:sp>
      <p:sp>
        <p:nvSpPr>
          <p:cNvPr id="88" name="Rectangle 87">
            <a:extLst>
              <a:ext uri="{FF2B5EF4-FFF2-40B4-BE49-F238E27FC236}">
                <a16:creationId xmlns:a16="http://schemas.microsoft.com/office/drawing/2014/main" id="{EC9439DB-E362-4492-B9FF-300B650D3EDE}"/>
              </a:ext>
            </a:extLst>
          </p:cNvPr>
          <p:cNvSpPr/>
          <p:nvPr/>
        </p:nvSpPr>
        <p:spPr>
          <a:xfrm>
            <a:off x="20964" y="4337251"/>
            <a:ext cx="12192000" cy="532757"/>
          </a:xfrm>
          <a:prstGeom prst="rect">
            <a:avLst/>
          </a:prstGeom>
          <a:solidFill>
            <a:srgbClr val="F5D19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CF687BDB-F3B5-47DB-8CD5-54C77F086030}"/>
              </a:ext>
            </a:extLst>
          </p:cNvPr>
          <p:cNvSpPr/>
          <p:nvPr/>
        </p:nvSpPr>
        <p:spPr>
          <a:xfrm>
            <a:off x="11118886" y="4381418"/>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6.8</a:t>
            </a:r>
          </a:p>
        </p:txBody>
      </p:sp>
      <p:sp>
        <p:nvSpPr>
          <p:cNvPr id="90" name="Oval 89">
            <a:extLst>
              <a:ext uri="{FF2B5EF4-FFF2-40B4-BE49-F238E27FC236}">
                <a16:creationId xmlns:a16="http://schemas.microsoft.com/office/drawing/2014/main" id="{014D6A07-A6EC-40D3-87DE-FA515CAE254C}"/>
              </a:ext>
            </a:extLst>
          </p:cNvPr>
          <p:cNvSpPr/>
          <p:nvPr/>
        </p:nvSpPr>
        <p:spPr>
          <a:xfrm>
            <a:off x="5467947" y="4371447"/>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7.6</a:t>
            </a:r>
          </a:p>
        </p:txBody>
      </p:sp>
      <p:sp>
        <p:nvSpPr>
          <p:cNvPr id="91" name="Oval 90">
            <a:extLst>
              <a:ext uri="{FF2B5EF4-FFF2-40B4-BE49-F238E27FC236}">
                <a16:creationId xmlns:a16="http://schemas.microsoft.com/office/drawing/2014/main" id="{233AC90A-705D-40C0-BDD8-3641729E58D6}"/>
              </a:ext>
            </a:extLst>
          </p:cNvPr>
          <p:cNvSpPr/>
          <p:nvPr/>
        </p:nvSpPr>
        <p:spPr>
          <a:xfrm>
            <a:off x="7552980" y="4398171"/>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6.3</a:t>
            </a:r>
          </a:p>
        </p:txBody>
      </p:sp>
      <p:sp>
        <p:nvSpPr>
          <p:cNvPr id="92" name="Oval 91">
            <a:extLst>
              <a:ext uri="{FF2B5EF4-FFF2-40B4-BE49-F238E27FC236}">
                <a16:creationId xmlns:a16="http://schemas.microsoft.com/office/drawing/2014/main" id="{9122414B-CB7C-4A65-B12C-86F061780B67}"/>
              </a:ext>
            </a:extLst>
          </p:cNvPr>
          <p:cNvSpPr/>
          <p:nvPr/>
        </p:nvSpPr>
        <p:spPr>
          <a:xfrm>
            <a:off x="3091556" y="4372137"/>
            <a:ext cx="834873" cy="458953"/>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8.3</a:t>
            </a:r>
          </a:p>
        </p:txBody>
      </p:sp>
      <p:sp>
        <p:nvSpPr>
          <p:cNvPr id="93" name="Rectangle 92">
            <a:extLst>
              <a:ext uri="{FF2B5EF4-FFF2-40B4-BE49-F238E27FC236}">
                <a16:creationId xmlns:a16="http://schemas.microsoft.com/office/drawing/2014/main" id="{8F8AA5DF-5875-4864-B19E-0F87BB8AD037}"/>
              </a:ext>
            </a:extLst>
          </p:cNvPr>
          <p:cNvSpPr/>
          <p:nvPr/>
        </p:nvSpPr>
        <p:spPr>
          <a:xfrm>
            <a:off x="1477" y="4341947"/>
            <a:ext cx="2623940" cy="527724"/>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Brand I desire</a:t>
            </a:r>
          </a:p>
        </p:txBody>
      </p:sp>
      <p:sp>
        <p:nvSpPr>
          <p:cNvPr id="94" name="Oval 93">
            <a:extLst>
              <a:ext uri="{FF2B5EF4-FFF2-40B4-BE49-F238E27FC236}">
                <a16:creationId xmlns:a16="http://schemas.microsoft.com/office/drawing/2014/main" id="{6AC5AF14-F725-4229-8F19-F54F14DA65A2}"/>
              </a:ext>
            </a:extLst>
          </p:cNvPr>
          <p:cNvSpPr/>
          <p:nvPr/>
        </p:nvSpPr>
        <p:spPr>
          <a:xfrm>
            <a:off x="9394156" y="4356583"/>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7.6</a:t>
            </a:r>
          </a:p>
        </p:txBody>
      </p:sp>
      <p:sp>
        <p:nvSpPr>
          <p:cNvPr id="95" name="Rectangle 94">
            <a:extLst>
              <a:ext uri="{FF2B5EF4-FFF2-40B4-BE49-F238E27FC236}">
                <a16:creationId xmlns:a16="http://schemas.microsoft.com/office/drawing/2014/main" id="{F8805A6D-3E74-4555-ACFB-E2E3E08E15BD}"/>
              </a:ext>
            </a:extLst>
          </p:cNvPr>
          <p:cNvSpPr/>
          <p:nvPr/>
        </p:nvSpPr>
        <p:spPr>
          <a:xfrm>
            <a:off x="12700" y="4982556"/>
            <a:ext cx="12192000" cy="532757"/>
          </a:xfrm>
          <a:prstGeom prst="rect">
            <a:avLst/>
          </a:prstGeom>
          <a:solidFill>
            <a:srgbClr val="F5D19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5020F940-43FB-48B6-975A-8990072DEDFC}"/>
              </a:ext>
            </a:extLst>
          </p:cNvPr>
          <p:cNvSpPr/>
          <p:nvPr/>
        </p:nvSpPr>
        <p:spPr>
          <a:xfrm>
            <a:off x="3088590" y="5007858"/>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6.5</a:t>
            </a:r>
          </a:p>
        </p:txBody>
      </p:sp>
      <p:sp>
        <p:nvSpPr>
          <p:cNvPr id="97" name="Rectangle 96">
            <a:extLst>
              <a:ext uri="{FF2B5EF4-FFF2-40B4-BE49-F238E27FC236}">
                <a16:creationId xmlns:a16="http://schemas.microsoft.com/office/drawing/2014/main" id="{52368141-513C-44A0-8059-DD8691162DBF}"/>
              </a:ext>
            </a:extLst>
          </p:cNvPr>
          <p:cNvSpPr/>
          <p:nvPr/>
        </p:nvSpPr>
        <p:spPr>
          <a:xfrm>
            <a:off x="1140" y="4982443"/>
            <a:ext cx="2626891" cy="53287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Reminds me of my </a:t>
            </a:r>
          </a:p>
          <a:p>
            <a:r>
              <a:rPr lang="en-US" sz="1600" b="1" dirty="0">
                <a:solidFill>
                  <a:schemeClr val="bg1"/>
                </a:solidFill>
              </a:rPr>
              <a:t>childhood</a:t>
            </a:r>
          </a:p>
        </p:txBody>
      </p:sp>
      <p:sp>
        <p:nvSpPr>
          <p:cNvPr id="98" name="Oval 97">
            <a:extLst>
              <a:ext uri="{FF2B5EF4-FFF2-40B4-BE49-F238E27FC236}">
                <a16:creationId xmlns:a16="http://schemas.microsoft.com/office/drawing/2014/main" id="{7449666C-B54C-48A0-953D-23F25517BDBA}"/>
              </a:ext>
            </a:extLst>
          </p:cNvPr>
          <p:cNvSpPr/>
          <p:nvPr/>
        </p:nvSpPr>
        <p:spPr>
          <a:xfrm>
            <a:off x="7550015" y="5027947"/>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7.2</a:t>
            </a:r>
          </a:p>
        </p:txBody>
      </p:sp>
      <p:sp>
        <p:nvSpPr>
          <p:cNvPr id="99" name="Oval 98">
            <a:extLst>
              <a:ext uri="{FF2B5EF4-FFF2-40B4-BE49-F238E27FC236}">
                <a16:creationId xmlns:a16="http://schemas.microsoft.com/office/drawing/2014/main" id="{89534AA2-44AA-4437-A904-08AAB73D7330}"/>
              </a:ext>
            </a:extLst>
          </p:cNvPr>
          <p:cNvSpPr/>
          <p:nvPr/>
        </p:nvSpPr>
        <p:spPr>
          <a:xfrm>
            <a:off x="5464982" y="5004853"/>
            <a:ext cx="834873" cy="458953"/>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8.5</a:t>
            </a:r>
          </a:p>
        </p:txBody>
      </p:sp>
      <p:sp>
        <p:nvSpPr>
          <p:cNvPr id="100" name="Oval 99">
            <a:extLst>
              <a:ext uri="{FF2B5EF4-FFF2-40B4-BE49-F238E27FC236}">
                <a16:creationId xmlns:a16="http://schemas.microsoft.com/office/drawing/2014/main" id="{F643F429-E221-4497-AC15-38DC39527EF6}"/>
              </a:ext>
            </a:extLst>
          </p:cNvPr>
          <p:cNvSpPr/>
          <p:nvPr/>
        </p:nvSpPr>
        <p:spPr>
          <a:xfrm>
            <a:off x="11118300" y="5025527"/>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7.1</a:t>
            </a:r>
          </a:p>
        </p:txBody>
      </p:sp>
      <p:sp>
        <p:nvSpPr>
          <p:cNvPr id="101" name="Oval 100">
            <a:extLst>
              <a:ext uri="{FF2B5EF4-FFF2-40B4-BE49-F238E27FC236}">
                <a16:creationId xmlns:a16="http://schemas.microsoft.com/office/drawing/2014/main" id="{0D9BA731-0388-4D6D-BC3B-9C10E5C27F36}"/>
              </a:ext>
            </a:extLst>
          </p:cNvPr>
          <p:cNvSpPr/>
          <p:nvPr/>
        </p:nvSpPr>
        <p:spPr>
          <a:xfrm>
            <a:off x="9391191" y="5007274"/>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7.1</a:t>
            </a:r>
          </a:p>
        </p:txBody>
      </p:sp>
      <p:sp>
        <p:nvSpPr>
          <p:cNvPr id="102" name="Rectangle 101">
            <a:extLst>
              <a:ext uri="{FF2B5EF4-FFF2-40B4-BE49-F238E27FC236}">
                <a16:creationId xmlns:a16="http://schemas.microsoft.com/office/drawing/2014/main" id="{9248C09E-A62C-4AAD-8945-07A3CEAC3DC3}"/>
              </a:ext>
            </a:extLst>
          </p:cNvPr>
          <p:cNvSpPr/>
          <p:nvPr/>
        </p:nvSpPr>
        <p:spPr>
          <a:xfrm>
            <a:off x="1477" y="5658155"/>
            <a:ext cx="12192000" cy="532757"/>
          </a:xfrm>
          <a:prstGeom prst="rect">
            <a:avLst/>
          </a:prstGeom>
          <a:solidFill>
            <a:srgbClr val="F5D19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CE500A8-21FF-4668-8F6E-C942D70C087B}"/>
              </a:ext>
            </a:extLst>
          </p:cNvPr>
          <p:cNvSpPr/>
          <p:nvPr/>
        </p:nvSpPr>
        <p:spPr>
          <a:xfrm>
            <a:off x="7542554" y="5708809"/>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6.6</a:t>
            </a:r>
          </a:p>
        </p:txBody>
      </p:sp>
      <p:sp>
        <p:nvSpPr>
          <p:cNvPr id="104" name="Oval 103">
            <a:extLst>
              <a:ext uri="{FF2B5EF4-FFF2-40B4-BE49-F238E27FC236}">
                <a16:creationId xmlns:a16="http://schemas.microsoft.com/office/drawing/2014/main" id="{61ECC5A1-E68B-4C6B-B473-67B148A63EC5}"/>
              </a:ext>
            </a:extLst>
          </p:cNvPr>
          <p:cNvSpPr/>
          <p:nvPr/>
        </p:nvSpPr>
        <p:spPr>
          <a:xfrm>
            <a:off x="5453758" y="5694367"/>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a:t>
            </a:r>
          </a:p>
        </p:txBody>
      </p:sp>
      <p:sp>
        <p:nvSpPr>
          <p:cNvPr id="105" name="Oval 104">
            <a:extLst>
              <a:ext uri="{FF2B5EF4-FFF2-40B4-BE49-F238E27FC236}">
                <a16:creationId xmlns:a16="http://schemas.microsoft.com/office/drawing/2014/main" id="{20BF1085-3D8A-45D7-9975-D912489F3322}"/>
              </a:ext>
            </a:extLst>
          </p:cNvPr>
          <p:cNvSpPr/>
          <p:nvPr/>
        </p:nvSpPr>
        <p:spPr>
          <a:xfrm>
            <a:off x="3077802" y="5697566"/>
            <a:ext cx="834873" cy="458953"/>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8.3</a:t>
            </a:r>
          </a:p>
        </p:txBody>
      </p:sp>
      <p:sp>
        <p:nvSpPr>
          <p:cNvPr id="106" name="Rectangle 105">
            <a:extLst>
              <a:ext uri="{FF2B5EF4-FFF2-40B4-BE49-F238E27FC236}">
                <a16:creationId xmlns:a16="http://schemas.microsoft.com/office/drawing/2014/main" id="{D293C9BF-E841-4026-A4FA-3E38E71D00F6}"/>
              </a:ext>
            </a:extLst>
          </p:cNvPr>
          <p:cNvSpPr/>
          <p:nvPr/>
        </p:nvSpPr>
        <p:spPr>
          <a:xfrm>
            <a:off x="-5611" y="5651959"/>
            <a:ext cx="2633642" cy="53287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Fun and Quirky</a:t>
            </a:r>
          </a:p>
        </p:txBody>
      </p:sp>
      <p:sp>
        <p:nvSpPr>
          <p:cNvPr id="107" name="Oval 106">
            <a:extLst>
              <a:ext uri="{FF2B5EF4-FFF2-40B4-BE49-F238E27FC236}">
                <a16:creationId xmlns:a16="http://schemas.microsoft.com/office/drawing/2014/main" id="{477AD262-4756-4CFB-A557-02113925A1EA}"/>
              </a:ext>
            </a:extLst>
          </p:cNvPr>
          <p:cNvSpPr/>
          <p:nvPr/>
        </p:nvSpPr>
        <p:spPr>
          <a:xfrm>
            <a:off x="11104698" y="5695044"/>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6.8</a:t>
            </a:r>
          </a:p>
        </p:txBody>
      </p:sp>
      <p:sp>
        <p:nvSpPr>
          <p:cNvPr id="108" name="Oval 107">
            <a:extLst>
              <a:ext uri="{FF2B5EF4-FFF2-40B4-BE49-F238E27FC236}">
                <a16:creationId xmlns:a16="http://schemas.microsoft.com/office/drawing/2014/main" id="{505B73DF-1DCD-4778-8FA1-C1FABA4929B9}"/>
              </a:ext>
            </a:extLst>
          </p:cNvPr>
          <p:cNvSpPr/>
          <p:nvPr/>
        </p:nvSpPr>
        <p:spPr>
          <a:xfrm>
            <a:off x="9379968" y="5679488"/>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7.9</a:t>
            </a:r>
          </a:p>
        </p:txBody>
      </p:sp>
      <p:sp>
        <p:nvSpPr>
          <p:cNvPr id="109" name="Rectangle 108">
            <a:extLst>
              <a:ext uri="{FF2B5EF4-FFF2-40B4-BE49-F238E27FC236}">
                <a16:creationId xmlns:a16="http://schemas.microsoft.com/office/drawing/2014/main" id="{15CF01C1-1599-40DC-98B2-EAA33C7347B7}"/>
              </a:ext>
            </a:extLst>
          </p:cNvPr>
          <p:cNvSpPr/>
          <p:nvPr/>
        </p:nvSpPr>
        <p:spPr>
          <a:xfrm>
            <a:off x="14177" y="6321587"/>
            <a:ext cx="12192000" cy="532757"/>
          </a:xfrm>
          <a:prstGeom prst="rect">
            <a:avLst/>
          </a:prstGeom>
          <a:solidFill>
            <a:srgbClr val="F5D19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9FFB0DD0-B8BF-4A7C-8F37-8822CB9B2B61}"/>
              </a:ext>
            </a:extLst>
          </p:cNvPr>
          <p:cNvSpPr/>
          <p:nvPr/>
        </p:nvSpPr>
        <p:spPr>
          <a:xfrm>
            <a:off x="3090067" y="6357694"/>
            <a:ext cx="834873" cy="458953"/>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8.2</a:t>
            </a:r>
          </a:p>
        </p:txBody>
      </p:sp>
      <p:sp>
        <p:nvSpPr>
          <p:cNvPr id="111" name="Rectangle 110">
            <a:extLst>
              <a:ext uri="{FF2B5EF4-FFF2-40B4-BE49-F238E27FC236}">
                <a16:creationId xmlns:a16="http://schemas.microsoft.com/office/drawing/2014/main" id="{870A0155-93F3-47F5-8252-740CEE70262D}"/>
              </a:ext>
            </a:extLst>
          </p:cNvPr>
          <p:cNvSpPr/>
          <p:nvPr/>
        </p:nvSpPr>
        <p:spPr>
          <a:xfrm>
            <a:off x="-1" y="6321475"/>
            <a:ext cx="2632167" cy="53287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Is appropriate to have on the go</a:t>
            </a:r>
          </a:p>
        </p:txBody>
      </p:sp>
      <p:sp>
        <p:nvSpPr>
          <p:cNvPr id="112" name="Oval 111">
            <a:extLst>
              <a:ext uri="{FF2B5EF4-FFF2-40B4-BE49-F238E27FC236}">
                <a16:creationId xmlns:a16="http://schemas.microsoft.com/office/drawing/2014/main" id="{B0DBF30B-4823-4DEC-9C58-1A6E08646F86}"/>
              </a:ext>
            </a:extLst>
          </p:cNvPr>
          <p:cNvSpPr/>
          <p:nvPr/>
        </p:nvSpPr>
        <p:spPr>
          <a:xfrm>
            <a:off x="7551492" y="6373693"/>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6.7</a:t>
            </a:r>
          </a:p>
        </p:txBody>
      </p:sp>
      <p:sp>
        <p:nvSpPr>
          <p:cNvPr id="113" name="Oval 112">
            <a:extLst>
              <a:ext uri="{FF2B5EF4-FFF2-40B4-BE49-F238E27FC236}">
                <a16:creationId xmlns:a16="http://schemas.microsoft.com/office/drawing/2014/main" id="{FDF0BC1E-F239-4144-8517-DC747DE4E7DF}"/>
              </a:ext>
            </a:extLst>
          </p:cNvPr>
          <p:cNvSpPr/>
          <p:nvPr/>
        </p:nvSpPr>
        <p:spPr>
          <a:xfrm>
            <a:off x="5466458" y="6361016"/>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7.8</a:t>
            </a:r>
          </a:p>
        </p:txBody>
      </p:sp>
      <p:sp>
        <p:nvSpPr>
          <p:cNvPr id="114" name="Oval 113">
            <a:extLst>
              <a:ext uri="{FF2B5EF4-FFF2-40B4-BE49-F238E27FC236}">
                <a16:creationId xmlns:a16="http://schemas.microsoft.com/office/drawing/2014/main" id="{845BA985-2CED-4456-879F-B41E96D0AD90}"/>
              </a:ext>
            </a:extLst>
          </p:cNvPr>
          <p:cNvSpPr/>
          <p:nvPr/>
        </p:nvSpPr>
        <p:spPr>
          <a:xfrm>
            <a:off x="11119913" y="6373692"/>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a:t>
            </a:r>
          </a:p>
        </p:txBody>
      </p:sp>
      <p:sp>
        <p:nvSpPr>
          <p:cNvPr id="115" name="Oval 114">
            <a:extLst>
              <a:ext uri="{FF2B5EF4-FFF2-40B4-BE49-F238E27FC236}">
                <a16:creationId xmlns:a16="http://schemas.microsoft.com/office/drawing/2014/main" id="{4658E145-B7FF-4948-8FD6-BB4D5DA01375}"/>
              </a:ext>
            </a:extLst>
          </p:cNvPr>
          <p:cNvSpPr/>
          <p:nvPr/>
        </p:nvSpPr>
        <p:spPr>
          <a:xfrm>
            <a:off x="9392668" y="6348263"/>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8.1</a:t>
            </a:r>
          </a:p>
        </p:txBody>
      </p:sp>
      <p:sp>
        <p:nvSpPr>
          <p:cNvPr id="117" name="Rectangle 116">
            <a:extLst>
              <a:ext uri="{FF2B5EF4-FFF2-40B4-BE49-F238E27FC236}">
                <a16:creationId xmlns:a16="http://schemas.microsoft.com/office/drawing/2014/main" id="{EA6C65ED-1438-4545-8D51-A43499F2288D}"/>
              </a:ext>
            </a:extLst>
          </p:cNvPr>
          <p:cNvSpPr/>
          <p:nvPr/>
        </p:nvSpPr>
        <p:spPr>
          <a:xfrm>
            <a:off x="15655" y="3011546"/>
            <a:ext cx="12192000" cy="532757"/>
          </a:xfrm>
          <a:prstGeom prst="rect">
            <a:avLst/>
          </a:prstGeom>
          <a:solidFill>
            <a:srgbClr val="F5D19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B184E20E-2ECC-4822-B0CD-6F39909C9DB8}"/>
              </a:ext>
            </a:extLst>
          </p:cNvPr>
          <p:cNvSpPr/>
          <p:nvPr/>
        </p:nvSpPr>
        <p:spPr>
          <a:xfrm>
            <a:off x="3091545" y="3044516"/>
            <a:ext cx="834873" cy="458953"/>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8.8</a:t>
            </a:r>
          </a:p>
        </p:txBody>
      </p:sp>
      <p:sp>
        <p:nvSpPr>
          <p:cNvPr id="119" name="Oval 118">
            <a:extLst>
              <a:ext uri="{FF2B5EF4-FFF2-40B4-BE49-F238E27FC236}">
                <a16:creationId xmlns:a16="http://schemas.microsoft.com/office/drawing/2014/main" id="{7B2F7DD0-848A-45F9-8A7F-A3C1AED3DBAB}"/>
              </a:ext>
            </a:extLst>
          </p:cNvPr>
          <p:cNvSpPr/>
          <p:nvPr/>
        </p:nvSpPr>
        <p:spPr>
          <a:xfrm>
            <a:off x="7552972" y="3052571"/>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6.9</a:t>
            </a:r>
          </a:p>
        </p:txBody>
      </p:sp>
      <p:sp>
        <p:nvSpPr>
          <p:cNvPr id="120" name="Oval 119">
            <a:extLst>
              <a:ext uri="{FF2B5EF4-FFF2-40B4-BE49-F238E27FC236}">
                <a16:creationId xmlns:a16="http://schemas.microsoft.com/office/drawing/2014/main" id="{DCA0E74F-B64C-4BEC-B874-6C38A6432468}"/>
              </a:ext>
            </a:extLst>
          </p:cNvPr>
          <p:cNvSpPr/>
          <p:nvPr/>
        </p:nvSpPr>
        <p:spPr>
          <a:xfrm>
            <a:off x="5467937" y="3030850"/>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121" name="Oval 120">
            <a:extLst>
              <a:ext uri="{FF2B5EF4-FFF2-40B4-BE49-F238E27FC236}">
                <a16:creationId xmlns:a16="http://schemas.microsoft.com/office/drawing/2014/main" id="{33CD20A1-62B7-42E7-B018-AFF5CDC75426}"/>
              </a:ext>
            </a:extLst>
          </p:cNvPr>
          <p:cNvSpPr/>
          <p:nvPr/>
        </p:nvSpPr>
        <p:spPr>
          <a:xfrm>
            <a:off x="11118878" y="3058351"/>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7.1</a:t>
            </a:r>
          </a:p>
        </p:txBody>
      </p:sp>
      <p:sp>
        <p:nvSpPr>
          <p:cNvPr id="122" name="Oval 121">
            <a:extLst>
              <a:ext uri="{FF2B5EF4-FFF2-40B4-BE49-F238E27FC236}">
                <a16:creationId xmlns:a16="http://schemas.microsoft.com/office/drawing/2014/main" id="{88BDD7B1-3D25-4C7C-B8FD-A0F7CAE77C72}"/>
              </a:ext>
            </a:extLst>
          </p:cNvPr>
          <p:cNvSpPr/>
          <p:nvPr/>
        </p:nvSpPr>
        <p:spPr>
          <a:xfrm>
            <a:off x="9394146" y="3031898"/>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a:t>
            </a:r>
          </a:p>
        </p:txBody>
      </p:sp>
      <p:sp>
        <p:nvSpPr>
          <p:cNvPr id="123" name="Rectangle 122">
            <a:extLst>
              <a:ext uri="{FF2B5EF4-FFF2-40B4-BE49-F238E27FC236}">
                <a16:creationId xmlns:a16="http://schemas.microsoft.com/office/drawing/2014/main" id="{5248CCC7-0004-4DB1-A78E-23557351CC7C}"/>
              </a:ext>
            </a:extLst>
          </p:cNvPr>
          <p:cNvSpPr/>
          <p:nvPr/>
        </p:nvSpPr>
        <p:spPr>
          <a:xfrm>
            <a:off x="1477" y="3011546"/>
            <a:ext cx="2630689" cy="521758"/>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a:solidFill>
                  <a:schemeClr val="bg1"/>
                </a:solidFill>
              </a:rPr>
              <a:t>High quality candy brand</a:t>
            </a:r>
            <a:endParaRPr lang="en-US" sz="1600" b="1" dirty="0">
              <a:solidFill>
                <a:schemeClr val="bg1"/>
              </a:solidFill>
            </a:endParaRPr>
          </a:p>
        </p:txBody>
      </p:sp>
    </p:spTree>
    <p:extLst>
      <p:ext uri="{BB962C8B-B14F-4D97-AF65-F5344CB8AC3E}">
        <p14:creationId xmlns:p14="http://schemas.microsoft.com/office/powerpoint/2010/main" val="2952920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EC3EB-2149-4065-8348-79F2C8E19B10}"/>
              </a:ext>
            </a:extLst>
          </p:cNvPr>
          <p:cNvSpPr>
            <a:spLocks noGrp="1"/>
          </p:cNvSpPr>
          <p:nvPr>
            <p:ph type="title"/>
          </p:nvPr>
        </p:nvSpPr>
        <p:spPr/>
        <p:txBody>
          <a:bodyPr/>
          <a:lstStyle/>
          <a:p>
            <a:r>
              <a:rPr lang="en-US" dirty="0">
                <a:solidFill>
                  <a:schemeClr val="bg2"/>
                </a:solidFill>
              </a:rPr>
              <a:t>About DS Group</a:t>
            </a:r>
          </a:p>
        </p:txBody>
      </p:sp>
      <p:sp>
        <p:nvSpPr>
          <p:cNvPr id="3" name="Content Placeholder 2">
            <a:extLst>
              <a:ext uri="{FF2B5EF4-FFF2-40B4-BE49-F238E27FC236}">
                <a16:creationId xmlns:a16="http://schemas.microsoft.com/office/drawing/2014/main" id="{B8DBDC1E-7205-4A1D-AD45-FC3B17EAD019}"/>
              </a:ext>
            </a:extLst>
          </p:cNvPr>
          <p:cNvSpPr>
            <a:spLocks noGrp="1"/>
          </p:cNvSpPr>
          <p:nvPr>
            <p:ph idx="1"/>
          </p:nvPr>
        </p:nvSpPr>
        <p:spPr>
          <a:xfrm>
            <a:off x="818712" y="2222286"/>
            <a:ext cx="10554574" cy="4464399"/>
          </a:xfrm>
        </p:spPr>
        <p:txBody>
          <a:bodyPr>
            <a:normAutofit/>
          </a:bodyPr>
          <a:lstStyle/>
          <a:p>
            <a:pPr algn="just"/>
            <a:r>
              <a:rPr lang="en-US" dirty="0"/>
              <a:t>The Dharampal Satyapal Group, is a rapidly growing, multi-diversified conglomerate with presence in diverse industry sectors. The Group has focused on growth &amp; diversification with an undeterred belief in high standard product, reliability and transparency. The product portfolio of DS Group has evolved magnificently over the years and today, it has a strong presence in high growth sectors such as F&amp;B which includes Spices and Beverages, Confectionary, Dairy, Mouth Fresheners, Hospitality, Tobacco, Packaging and Agro forestry. </a:t>
            </a:r>
          </a:p>
        </p:txBody>
      </p:sp>
      <p:pic>
        <p:nvPicPr>
          <p:cNvPr id="5" name="Picture 4">
            <a:extLst>
              <a:ext uri="{FF2B5EF4-FFF2-40B4-BE49-F238E27FC236}">
                <a16:creationId xmlns:a16="http://schemas.microsoft.com/office/drawing/2014/main" id="{AA02DD68-AE25-4F0F-98D5-7E565646DB65}"/>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355" b="97518" l="1613" r="92339">
                        <a14:foregroundMark x1="66532" y1="47518" x2="66532" y2="47518"/>
                        <a14:foregroundMark x1="5242" y1="4610" x2="5242" y2="4610"/>
                        <a14:foregroundMark x1="19355" y1="4610" x2="19355" y2="4610"/>
                        <a14:foregroundMark x1="35887" y1="5319" x2="35887" y2="5319"/>
                        <a14:foregroundMark x1="52016" y1="13830" x2="52016" y2="13830"/>
                        <a14:foregroundMark x1="59274" y1="13475" x2="59274" y2="13475"/>
                        <a14:foregroundMark x1="77419" y1="12057" x2="77419" y2="12057"/>
                        <a14:foregroundMark x1="85484" y1="10638" x2="85484" y2="10638"/>
                        <a14:backgroundMark x1="50000" y1="7092" x2="50000" y2="7092"/>
                        <a14:backgroundMark x1="87903" y1="7447" x2="87903" y2="7447"/>
                      </a14:backgroundRemoval>
                    </a14:imgEffect>
                  </a14:imgLayer>
                </a14:imgProps>
              </a:ext>
            </a:extLst>
          </a:blip>
          <a:stretch>
            <a:fillRect/>
          </a:stretch>
        </p:blipFill>
        <p:spPr>
          <a:xfrm>
            <a:off x="10703950" y="171314"/>
            <a:ext cx="1338671" cy="1522198"/>
          </a:xfrm>
          <a:prstGeom prst="rect">
            <a:avLst/>
          </a:prstGeom>
        </p:spPr>
      </p:pic>
    </p:spTree>
    <p:extLst>
      <p:ext uri="{BB962C8B-B14F-4D97-AF65-F5344CB8AC3E}">
        <p14:creationId xmlns:p14="http://schemas.microsoft.com/office/powerpoint/2010/main" val="2751879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6F43AB-AD98-4916-87DB-2090E056A66A}"/>
              </a:ext>
            </a:extLst>
          </p:cNvPr>
          <p:cNvPicPr>
            <a:picLocks noChangeAspect="1"/>
          </p:cNvPicPr>
          <p:nvPr/>
        </p:nvPicPr>
        <p:blipFill>
          <a:blip r:embed="rId2" cstate="print">
            <a:clrChange>
              <a:clrFrom>
                <a:srgbClr val="F2F2F2"/>
              </a:clrFrom>
              <a:clrTo>
                <a:srgbClr val="F2F2F2">
                  <a:alpha val="0"/>
                </a:srgbClr>
              </a:clrTo>
            </a:clrChange>
            <a:extLst>
              <a:ext uri="{BEBA8EAE-BF5A-486C-A8C5-ECC9F3942E4B}">
                <a14:imgProps xmlns:a14="http://schemas.microsoft.com/office/drawing/2010/main">
                  <a14:imgLayer r:embed="rId3">
                    <a14:imgEffect>
                      <a14:backgroundRemoval t="0" b="100000" l="4868" r="98986">
                        <a14:foregroundMark x1="18458" y1="41056" x2="18458" y2="41056"/>
                        <a14:foregroundMark x1="19067" y1="46921" x2="19067" y2="46921"/>
                        <a14:foregroundMark x1="19067" y1="46921" x2="19067" y2="46921"/>
                        <a14:foregroundMark x1="19067" y1="46921" x2="19878" y2="46334"/>
                        <a14:foregroundMark x1="19878" y1="46334" x2="19878" y2="46334"/>
                        <a14:foregroundMark x1="19878" y1="46334" x2="19878" y2="46334"/>
                        <a14:foregroundMark x1="22718" y1="45161" x2="22718" y2="45161"/>
                        <a14:foregroundMark x1="22718" y1="45161" x2="22718" y2="45161"/>
                        <a14:foregroundMark x1="22718" y1="45161" x2="22718" y2="45161"/>
                        <a14:foregroundMark x1="22718" y1="45161" x2="22718" y2="45161"/>
                        <a14:foregroundMark x1="19473" y1="41056" x2="19473" y2="41056"/>
                        <a14:foregroundMark x1="22110" y1="43695" x2="22110" y2="43695"/>
                        <a14:foregroundMark x1="22110" y1="43695" x2="22110" y2="43695"/>
                        <a14:foregroundMark x1="22110" y1="43695" x2="29412" y2="42522"/>
                        <a14:foregroundMark x1="29412" y1="42522" x2="29412" y2="42522"/>
                        <a14:foregroundMark x1="29412" y1="42522" x2="29412" y2="42522"/>
                        <a14:foregroundMark x1="29412" y1="42522" x2="29412" y2="42522"/>
                        <a14:foregroundMark x1="29412" y1="42522" x2="29412" y2="42522"/>
                        <a14:foregroundMark x1="30832" y1="41056" x2="30832" y2="41056"/>
                        <a14:foregroundMark x1="30832" y1="41056" x2="30832" y2="41056"/>
                        <a14:foregroundMark x1="30832" y1="41056" x2="30832" y2="41056"/>
                        <a14:foregroundMark x1="30832" y1="41056" x2="30832" y2="41056"/>
                        <a14:foregroundMark x1="30832" y1="41056" x2="25355" y2="37830"/>
                        <a14:foregroundMark x1="31237" y1="37830" x2="31237" y2="37830"/>
                        <a14:foregroundMark x1="19878" y1="43109" x2="19878" y2="43109"/>
                        <a14:foregroundMark x1="19878" y1="43109" x2="19878" y2="43109"/>
                        <a14:foregroundMark x1="19878" y1="43109" x2="24544" y2="43109"/>
                        <a14:foregroundMark x1="24544" y1="43109" x2="24949" y2="39296"/>
                        <a14:foregroundMark x1="30426" y1="39883" x2="30426" y2="39883"/>
                        <a14:foregroundMark x1="27181" y1="39296" x2="27181" y2="39296"/>
                        <a14:foregroundMark x1="27586" y1="64223" x2="27586" y2="64223"/>
                        <a14:foregroundMark x1="27586" y1="61584" x2="27586" y2="61584"/>
                        <a14:foregroundMark x1="32657" y1="57478" x2="32657" y2="57478"/>
                        <a14:foregroundMark x1="31643" y1="56891" x2="31643" y2="56891"/>
                        <a14:foregroundMark x1="26775" y1="53666" x2="26775" y2="53666"/>
                        <a14:foregroundMark x1="35294" y1="54252" x2="35294" y2="54252"/>
                        <a14:foregroundMark x1="38540" y1="60704" x2="38540" y2="60704"/>
                        <a14:foregroundMark x1="44422" y1="57478" x2="44422" y2="57478"/>
                        <a14:foregroundMark x1="43002" y1="43109" x2="43002" y2="43109"/>
                        <a14:foregroundMark x1="45842" y1="47801" x2="45842" y2="47801"/>
                        <a14:foregroundMark x1="53550" y1="45161" x2="53550" y2="45161"/>
                        <a14:foregroundMark x1="56187" y1="46334" x2="56187" y2="46334"/>
                        <a14:foregroundMark x1="58418" y1="48387" x2="58418" y2="48387"/>
                        <a14:foregroundMark x1="52535" y1="29326" x2="52535" y2="29326"/>
                        <a14:foregroundMark x1="53550" y1="30499" x2="53550" y2="30499"/>
                      </a14:backgroundRemoval>
                    </a14:imgEffect>
                  </a14:imgLayer>
                </a14:imgProps>
              </a:ext>
            </a:extLst>
          </a:blip>
          <a:stretch>
            <a:fillRect/>
          </a:stretch>
        </p:blipFill>
        <p:spPr>
          <a:xfrm rot="790527">
            <a:off x="2938373" y="121758"/>
            <a:ext cx="1138261" cy="787317"/>
          </a:xfrm>
          <a:prstGeom prst="rect">
            <a:avLst/>
          </a:prstGeom>
        </p:spPr>
      </p:pic>
      <p:pic>
        <p:nvPicPr>
          <p:cNvPr id="4" name="Picture 3">
            <a:extLst>
              <a:ext uri="{FF2B5EF4-FFF2-40B4-BE49-F238E27FC236}">
                <a16:creationId xmlns:a16="http://schemas.microsoft.com/office/drawing/2014/main" id="{0A5A06C3-7EDA-4102-9445-BA8AF295687D}"/>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1780" b="99110" l="1370" r="98116">
                        <a14:foregroundMark x1="19521" y1="25519" x2="19521" y2="25519"/>
                        <a14:foregroundMark x1="48630" y1="56380" x2="48630" y2="56380"/>
                        <a14:foregroundMark x1="40068" y1="52226" x2="40068" y2="52226"/>
                        <a14:foregroundMark x1="45205" y1="50148" x2="45205" y2="50148"/>
                        <a14:foregroundMark x1="46233" y1="54006" x2="46233" y2="54006"/>
                        <a14:foregroundMark x1="42123" y1="58754" x2="42123" y2="58754"/>
                        <a14:foregroundMark x1="52740" y1="56380" x2="52740" y2="56380"/>
                        <a14:foregroundMark x1="51199" y1="51632" x2="51199" y2="51632"/>
                        <a14:foregroundMark x1="49315" y1="49852" x2="49315" y2="49852"/>
                        <a14:foregroundMark x1="49486" y1="59347" x2="49486" y2="59347"/>
                        <a14:foregroundMark x1="50171" y1="59347" x2="50171" y2="59347"/>
                        <a14:foregroundMark x1="51541" y1="57567" x2="51541" y2="57567"/>
                        <a14:foregroundMark x1="51541" y1="54896" x2="51541" y2="54896"/>
                        <a14:foregroundMark x1="56164" y1="56083" x2="56164" y2="56083"/>
                        <a14:foregroundMark x1="59760" y1="57567" x2="59760" y2="57567"/>
                        <a14:foregroundMark x1="54623" y1="47478" x2="54623" y2="47478"/>
                        <a14:foregroundMark x1="66952" y1="47181" x2="66952" y2="47181"/>
                      </a14:backgroundRemoval>
                    </a14:imgEffect>
                  </a14:imgLayer>
                </a14:imgProps>
              </a:ext>
            </a:extLst>
          </a:blip>
          <a:stretch>
            <a:fillRect/>
          </a:stretch>
        </p:blipFill>
        <p:spPr>
          <a:xfrm>
            <a:off x="7407064" y="153624"/>
            <a:ext cx="1227642" cy="708417"/>
          </a:xfrm>
          <a:prstGeom prst="rect">
            <a:avLst/>
          </a:prstGeom>
        </p:spPr>
      </p:pic>
      <p:pic>
        <p:nvPicPr>
          <p:cNvPr id="5" name="Picture 4" descr="Image result for candyman candy">
            <a:extLst>
              <a:ext uri="{FF2B5EF4-FFF2-40B4-BE49-F238E27FC236}">
                <a16:creationId xmlns:a16="http://schemas.microsoft.com/office/drawing/2014/main" id="{069DEDDD-A5B7-474D-BF59-51CF9AE8EA95}"/>
              </a:ext>
            </a:extLst>
          </p:cNvPr>
          <p:cNvPicPr/>
          <p:nvPr/>
        </p:nvPicPr>
        <p:blipFill>
          <a:blip r:embed="rId6" cstate="print">
            <a:extLst>
              <a:ext uri="{BEBA8EAE-BF5A-486C-A8C5-ECC9F3942E4B}">
                <a14:imgProps xmlns:a14="http://schemas.microsoft.com/office/drawing/2010/main">
                  <a14:imgLayer r:embed="rId7">
                    <a14:imgEffect>
                      <a14:backgroundRemoval t="21905" b="94921" l="10411" r="89315">
                        <a14:backgroundMark x1="11781" y1="52698" x2="11781" y2="52698"/>
                        <a14:backgroundMark x1="30685" y1="44762" x2="30685" y2="44762"/>
                        <a14:backgroundMark x1="39178" y1="41587" x2="39178" y2="41587"/>
                        <a14:backgroundMark x1="24384" y1="93016" x2="24384" y2="93016"/>
                        <a14:backgroundMark x1="21644" y1="88571" x2="21644" y2="88571"/>
                        <a14:backgroundMark x1="64110" y1="26984" x2="64110" y2="26984"/>
                        <a14:backgroundMark x1="57808" y1="31429" x2="57808" y2="31429"/>
                        <a14:backgroundMark x1="16438" y1="69524" x2="16438" y2="69524"/>
                        <a14:backgroundMark x1="35616" y1="30476" x2="35616" y2="30476"/>
                        <a14:backgroundMark x1="35068" y1="90794" x2="35068" y2="90794"/>
                        <a14:backgroundMark x1="85479" y1="65714" x2="85479" y2="65714"/>
                        <a14:backgroundMark x1="68767" y1="76508" x2="68767" y2="76508"/>
                        <a14:backgroundMark x1="59726" y1="81587" x2="59726" y2="81587"/>
                        <a14:backgroundMark x1="75616" y1="86032" x2="75616" y2="86032"/>
                        <a14:backgroundMark x1="15890" y1="80635" x2="15890" y2="80635"/>
                        <a14:backgroundMark x1="55890" y1="87937" x2="55890" y2="87937"/>
                      </a14:backgroundRemoval>
                    </a14:imgEffect>
                  </a14:imgLayer>
                </a14:imgProps>
              </a:ext>
              <a:ext uri="{28A0092B-C50C-407E-A947-70E740481C1C}">
                <a14:useLocalDpi xmlns:a14="http://schemas.microsoft.com/office/drawing/2010/main" val="0"/>
              </a:ext>
            </a:extLst>
          </a:blip>
          <a:srcRect/>
          <a:stretch>
            <a:fillRect/>
          </a:stretch>
        </p:blipFill>
        <p:spPr bwMode="auto">
          <a:xfrm rot="1210790">
            <a:off x="10890861" y="-10461"/>
            <a:ext cx="1507379" cy="1052805"/>
          </a:xfrm>
          <a:prstGeom prst="rect">
            <a:avLst/>
          </a:prstGeom>
          <a:noFill/>
          <a:ln>
            <a:noFill/>
          </a:ln>
        </p:spPr>
      </p:pic>
      <p:pic>
        <p:nvPicPr>
          <p:cNvPr id="6" name="Picture 5">
            <a:extLst>
              <a:ext uri="{FF2B5EF4-FFF2-40B4-BE49-F238E27FC236}">
                <a16:creationId xmlns:a16="http://schemas.microsoft.com/office/drawing/2014/main" id="{3B48ADAE-E2BB-440F-8A00-308E33B25F51}"/>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3000" b="94667" l="1325" r="99338">
                        <a14:foregroundMark x1="25607" y1="33667" x2="25607" y2="33667"/>
                        <a14:foregroundMark x1="27815" y1="34667" x2="27815" y2="34667"/>
                        <a14:foregroundMark x1="27594" y1="43000" x2="27594" y2="43000"/>
                        <a14:foregroundMark x1="32230" y1="43333" x2="32230" y2="43333"/>
                        <a14:foregroundMark x1="32230" y1="39000" x2="32230" y2="39000"/>
                        <a14:foregroundMark x1="35982" y1="43667" x2="35982" y2="43667"/>
                        <a14:foregroundMark x1="34437" y1="49000" x2="34437" y2="49000"/>
                        <a14:foregroundMark x1="42826" y1="40667" x2="42826" y2="40667"/>
                        <a14:foregroundMark x1="42163" y1="37667" x2="42163" y2="37667"/>
                        <a14:foregroundMark x1="50773" y1="35000" x2="50773" y2="35000"/>
                        <a14:foregroundMark x1="54746" y1="29333" x2="54746" y2="29333"/>
                        <a14:foregroundMark x1="57616" y1="32000" x2="57616" y2="32000"/>
                        <a14:foregroundMark x1="62252" y1="32333" x2="62252" y2="32333"/>
                        <a14:foregroundMark x1="61369" y1="27667" x2="61369" y2="27667"/>
                        <a14:foregroundMark x1="67991" y1="26333" x2="67991" y2="26333"/>
                        <a14:foregroundMark x1="67329" y1="23000" x2="67329" y2="23000"/>
                        <a14:foregroundMark x1="47682" y1="34667" x2="47682" y2="34667"/>
                        <a14:foregroundMark x1="75055" y1="26333" x2="75055" y2="26333"/>
                        <a14:foregroundMark x1="57837" y1="44667" x2="57837" y2="44667"/>
                        <a14:foregroundMark x1="8389" y1="91667" x2="8389" y2="91667"/>
                        <a14:foregroundMark x1="24062" y1="43333" x2="24062" y2="43333"/>
                        <a14:foregroundMark x1="4415" y1="92000" x2="4415" y2="92000"/>
                      </a14:backgroundRemoval>
                    </a14:imgEffect>
                  </a14:imgLayer>
                </a14:imgProps>
              </a:ext>
            </a:extLst>
          </a:blip>
          <a:stretch>
            <a:fillRect/>
          </a:stretch>
        </p:blipFill>
        <p:spPr>
          <a:xfrm>
            <a:off x="5413222" y="193167"/>
            <a:ext cx="990893" cy="656220"/>
          </a:xfrm>
          <a:prstGeom prst="rect">
            <a:avLst/>
          </a:prstGeom>
        </p:spPr>
      </p:pic>
      <p:pic>
        <p:nvPicPr>
          <p:cNvPr id="7" name="Picture 6">
            <a:extLst>
              <a:ext uri="{FF2B5EF4-FFF2-40B4-BE49-F238E27FC236}">
                <a16:creationId xmlns:a16="http://schemas.microsoft.com/office/drawing/2014/main" id="{C7384131-D297-4A3B-AD09-56A097F6F236}"/>
              </a:ext>
            </a:extLst>
          </p:cNvPr>
          <p:cNvPicPr>
            <a:picLocks noChangeAspect="1"/>
          </p:cNvPicPr>
          <p:nvPr/>
        </p:nvPicPr>
        <p:blipFill>
          <a:blip r:embed="rId10" cstate="print">
            <a:extLst>
              <a:ext uri="{BEBA8EAE-BF5A-486C-A8C5-ECC9F3942E4B}">
                <a14:imgProps xmlns:a14="http://schemas.microsoft.com/office/drawing/2010/main">
                  <a14:imgLayer r:embed="rId11">
                    <a14:imgEffect>
                      <a14:backgroundRemoval t="435" b="100000" l="1099" r="97802">
                        <a14:foregroundMark x1="39560" y1="16522" x2="39560" y2="16522"/>
                        <a14:foregroundMark x1="36630" y1="10000" x2="36630" y2="10000"/>
                        <a14:foregroundMark x1="39927" y1="14783" x2="39927" y2="14783"/>
                        <a14:foregroundMark x1="42491" y1="17391" x2="42491" y2="17391"/>
                        <a14:foregroundMark x1="20147" y1="61739" x2="20147" y2="61739"/>
                      </a14:backgroundRemoval>
                    </a14:imgEffect>
                  </a14:imgLayer>
                </a14:imgProps>
              </a:ext>
            </a:extLst>
          </a:blip>
          <a:stretch>
            <a:fillRect/>
          </a:stretch>
        </p:blipFill>
        <p:spPr>
          <a:xfrm rot="19375364">
            <a:off x="9532121" y="105511"/>
            <a:ext cx="875801" cy="819422"/>
          </a:xfrm>
          <a:prstGeom prst="rect">
            <a:avLst/>
          </a:prstGeom>
        </p:spPr>
      </p:pic>
      <p:sp>
        <p:nvSpPr>
          <p:cNvPr id="54" name="Rectangle 53">
            <a:extLst>
              <a:ext uri="{FF2B5EF4-FFF2-40B4-BE49-F238E27FC236}">
                <a16:creationId xmlns:a16="http://schemas.microsoft.com/office/drawing/2014/main" id="{4D5C7888-F060-4307-955C-52E413A4D33B}"/>
              </a:ext>
            </a:extLst>
          </p:cNvPr>
          <p:cNvSpPr/>
          <p:nvPr/>
        </p:nvSpPr>
        <p:spPr>
          <a:xfrm>
            <a:off x="0" y="1793855"/>
            <a:ext cx="12192000" cy="532757"/>
          </a:xfrm>
          <a:prstGeom prst="rect">
            <a:avLst/>
          </a:prstGeom>
          <a:solidFill>
            <a:srgbClr val="F5D19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951CFBC4-309D-4F45-8780-C07486AA6646}"/>
              </a:ext>
            </a:extLst>
          </p:cNvPr>
          <p:cNvSpPr/>
          <p:nvPr/>
        </p:nvSpPr>
        <p:spPr>
          <a:xfrm>
            <a:off x="3075892" y="1839810"/>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6.8</a:t>
            </a:r>
          </a:p>
        </p:txBody>
      </p:sp>
      <p:sp>
        <p:nvSpPr>
          <p:cNvPr id="34" name="Oval 33">
            <a:extLst>
              <a:ext uri="{FF2B5EF4-FFF2-40B4-BE49-F238E27FC236}">
                <a16:creationId xmlns:a16="http://schemas.microsoft.com/office/drawing/2014/main" id="{78E2437F-E6B3-4AFE-8043-172BAB3A0233}"/>
              </a:ext>
            </a:extLst>
          </p:cNvPr>
          <p:cNvSpPr/>
          <p:nvPr/>
        </p:nvSpPr>
        <p:spPr>
          <a:xfrm>
            <a:off x="11206820" y="1815279"/>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6.5</a:t>
            </a:r>
          </a:p>
        </p:txBody>
      </p:sp>
      <p:sp>
        <p:nvSpPr>
          <p:cNvPr id="35" name="Oval 34">
            <a:extLst>
              <a:ext uri="{FF2B5EF4-FFF2-40B4-BE49-F238E27FC236}">
                <a16:creationId xmlns:a16="http://schemas.microsoft.com/office/drawing/2014/main" id="{2B710FF7-8A64-446C-8A1B-D7B2D3C73813}"/>
              </a:ext>
            </a:extLst>
          </p:cNvPr>
          <p:cNvSpPr/>
          <p:nvPr/>
        </p:nvSpPr>
        <p:spPr>
          <a:xfrm>
            <a:off x="9546968" y="1820919"/>
            <a:ext cx="834873" cy="458953"/>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8</a:t>
            </a:r>
          </a:p>
        </p:txBody>
      </p:sp>
      <p:sp>
        <p:nvSpPr>
          <p:cNvPr id="36" name="Oval 35">
            <a:extLst>
              <a:ext uri="{FF2B5EF4-FFF2-40B4-BE49-F238E27FC236}">
                <a16:creationId xmlns:a16="http://schemas.microsoft.com/office/drawing/2014/main" id="{63976B5A-8735-436D-AE58-AF0C4A4D90C7}"/>
              </a:ext>
            </a:extLst>
          </p:cNvPr>
          <p:cNvSpPr/>
          <p:nvPr/>
        </p:nvSpPr>
        <p:spPr>
          <a:xfrm>
            <a:off x="7592041" y="1836460"/>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6.2</a:t>
            </a:r>
          </a:p>
        </p:txBody>
      </p:sp>
      <p:sp>
        <p:nvSpPr>
          <p:cNvPr id="37" name="Oval 36">
            <a:extLst>
              <a:ext uri="{FF2B5EF4-FFF2-40B4-BE49-F238E27FC236}">
                <a16:creationId xmlns:a16="http://schemas.microsoft.com/office/drawing/2014/main" id="{353B18DC-7E27-49B1-AEA3-959E092DAC50}"/>
              </a:ext>
            </a:extLst>
          </p:cNvPr>
          <p:cNvSpPr/>
          <p:nvPr/>
        </p:nvSpPr>
        <p:spPr>
          <a:xfrm>
            <a:off x="5477057" y="1836618"/>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7.6</a:t>
            </a:r>
          </a:p>
        </p:txBody>
      </p:sp>
      <p:sp>
        <p:nvSpPr>
          <p:cNvPr id="65" name="Rectangle 64">
            <a:extLst>
              <a:ext uri="{FF2B5EF4-FFF2-40B4-BE49-F238E27FC236}">
                <a16:creationId xmlns:a16="http://schemas.microsoft.com/office/drawing/2014/main" id="{48874279-609E-4DA2-A574-3E9B59134E15}"/>
              </a:ext>
            </a:extLst>
          </p:cNvPr>
          <p:cNvSpPr/>
          <p:nvPr/>
        </p:nvSpPr>
        <p:spPr>
          <a:xfrm>
            <a:off x="-1476" y="1780047"/>
            <a:ext cx="2633642" cy="540698"/>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Is consumed after eating</a:t>
            </a:r>
          </a:p>
        </p:txBody>
      </p:sp>
      <p:sp>
        <p:nvSpPr>
          <p:cNvPr id="55" name="Rectangle 54">
            <a:extLst>
              <a:ext uri="{FF2B5EF4-FFF2-40B4-BE49-F238E27FC236}">
                <a16:creationId xmlns:a16="http://schemas.microsoft.com/office/drawing/2014/main" id="{53B265DC-9372-4195-8F76-6F5A0CF98AB9}"/>
              </a:ext>
            </a:extLst>
          </p:cNvPr>
          <p:cNvSpPr/>
          <p:nvPr/>
        </p:nvSpPr>
        <p:spPr>
          <a:xfrm>
            <a:off x="20964" y="2457651"/>
            <a:ext cx="12192000" cy="532757"/>
          </a:xfrm>
          <a:prstGeom prst="rect">
            <a:avLst/>
          </a:prstGeom>
          <a:solidFill>
            <a:srgbClr val="F5D19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1D9EB6D4-8A85-4719-BC89-151B40A98203}"/>
              </a:ext>
            </a:extLst>
          </p:cNvPr>
          <p:cNvSpPr/>
          <p:nvPr/>
        </p:nvSpPr>
        <p:spPr>
          <a:xfrm>
            <a:off x="11222484" y="2495693"/>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8.1</a:t>
            </a:r>
          </a:p>
        </p:txBody>
      </p:sp>
      <p:sp>
        <p:nvSpPr>
          <p:cNvPr id="33" name="Oval 32">
            <a:extLst>
              <a:ext uri="{FF2B5EF4-FFF2-40B4-BE49-F238E27FC236}">
                <a16:creationId xmlns:a16="http://schemas.microsoft.com/office/drawing/2014/main" id="{E13814A7-6C73-432E-88AB-DD7562672D17}"/>
              </a:ext>
            </a:extLst>
          </p:cNvPr>
          <p:cNvSpPr/>
          <p:nvPr/>
        </p:nvSpPr>
        <p:spPr>
          <a:xfrm>
            <a:off x="5492722" y="2498398"/>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8.9</a:t>
            </a:r>
          </a:p>
        </p:txBody>
      </p:sp>
      <p:sp>
        <p:nvSpPr>
          <p:cNvPr id="43" name="Oval 42">
            <a:extLst>
              <a:ext uri="{FF2B5EF4-FFF2-40B4-BE49-F238E27FC236}">
                <a16:creationId xmlns:a16="http://schemas.microsoft.com/office/drawing/2014/main" id="{BAB8BDEE-63B4-4503-AEFF-BEBA184240C1}"/>
              </a:ext>
            </a:extLst>
          </p:cNvPr>
          <p:cNvSpPr/>
          <p:nvPr/>
        </p:nvSpPr>
        <p:spPr>
          <a:xfrm>
            <a:off x="7607705" y="2499745"/>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8.1</a:t>
            </a:r>
          </a:p>
        </p:txBody>
      </p:sp>
      <p:sp>
        <p:nvSpPr>
          <p:cNvPr id="45" name="Oval 44">
            <a:extLst>
              <a:ext uri="{FF2B5EF4-FFF2-40B4-BE49-F238E27FC236}">
                <a16:creationId xmlns:a16="http://schemas.microsoft.com/office/drawing/2014/main" id="{69C38B34-40CE-4473-B85C-D515BBF0CA50}"/>
              </a:ext>
            </a:extLst>
          </p:cNvPr>
          <p:cNvSpPr/>
          <p:nvPr/>
        </p:nvSpPr>
        <p:spPr>
          <a:xfrm>
            <a:off x="3091556" y="2492537"/>
            <a:ext cx="834873" cy="458953"/>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9</a:t>
            </a:r>
          </a:p>
        </p:txBody>
      </p:sp>
      <p:sp>
        <p:nvSpPr>
          <p:cNvPr id="64" name="Rectangle 63">
            <a:extLst>
              <a:ext uri="{FF2B5EF4-FFF2-40B4-BE49-F238E27FC236}">
                <a16:creationId xmlns:a16="http://schemas.microsoft.com/office/drawing/2014/main" id="{5C0A99B0-E1CD-4EBD-A08F-D1137B465142}"/>
              </a:ext>
            </a:extLst>
          </p:cNvPr>
          <p:cNvSpPr/>
          <p:nvPr/>
        </p:nvSpPr>
        <p:spPr>
          <a:xfrm>
            <a:off x="1477" y="2462347"/>
            <a:ext cx="2623940" cy="527724"/>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Is easily available</a:t>
            </a:r>
          </a:p>
        </p:txBody>
      </p:sp>
      <p:sp>
        <p:nvSpPr>
          <p:cNvPr id="67" name="Oval 66">
            <a:extLst>
              <a:ext uri="{FF2B5EF4-FFF2-40B4-BE49-F238E27FC236}">
                <a16:creationId xmlns:a16="http://schemas.microsoft.com/office/drawing/2014/main" id="{3C926603-6858-4DF0-9CEA-AE17F768FE20}"/>
              </a:ext>
            </a:extLst>
          </p:cNvPr>
          <p:cNvSpPr/>
          <p:nvPr/>
        </p:nvSpPr>
        <p:spPr>
          <a:xfrm>
            <a:off x="9562632" y="2486413"/>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8.2</a:t>
            </a:r>
          </a:p>
        </p:txBody>
      </p:sp>
      <p:sp>
        <p:nvSpPr>
          <p:cNvPr id="66" name="Rectangle 65">
            <a:extLst>
              <a:ext uri="{FF2B5EF4-FFF2-40B4-BE49-F238E27FC236}">
                <a16:creationId xmlns:a16="http://schemas.microsoft.com/office/drawing/2014/main" id="{334513C3-32E2-4979-9346-3B18BD06BA86}"/>
              </a:ext>
            </a:extLst>
          </p:cNvPr>
          <p:cNvSpPr/>
          <p:nvPr/>
        </p:nvSpPr>
        <p:spPr>
          <a:xfrm>
            <a:off x="12700" y="3102956"/>
            <a:ext cx="12192000" cy="532757"/>
          </a:xfrm>
          <a:prstGeom prst="rect">
            <a:avLst/>
          </a:prstGeom>
          <a:solidFill>
            <a:srgbClr val="F5D19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A16A439-07CA-432C-A829-03AF41BC67C3}"/>
              </a:ext>
            </a:extLst>
          </p:cNvPr>
          <p:cNvSpPr/>
          <p:nvPr/>
        </p:nvSpPr>
        <p:spPr>
          <a:xfrm>
            <a:off x="3088590" y="3128258"/>
            <a:ext cx="834873" cy="458953"/>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7.5</a:t>
            </a:r>
          </a:p>
        </p:txBody>
      </p:sp>
      <p:sp>
        <p:nvSpPr>
          <p:cNvPr id="68" name="Rectangle 67">
            <a:extLst>
              <a:ext uri="{FF2B5EF4-FFF2-40B4-BE49-F238E27FC236}">
                <a16:creationId xmlns:a16="http://schemas.microsoft.com/office/drawing/2014/main" id="{0C73DCE2-27CE-4FD0-BCCF-6189C7CA6EFC}"/>
              </a:ext>
            </a:extLst>
          </p:cNvPr>
          <p:cNvSpPr/>
          <p:nvPr/>
        </p:nvSpPr>
        <p:spPr>
          <a:xfrm>
            <a:off x="1140" y="3102843"/>
            <a:ext cx="2626891" cy="53287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Symbolize friendship </a:t>
            </a:r>
          </a:p>
        </p:txBody>
      </p:sp>
      <p:sp>
        <p:nvSpPr>
          <p:cNvPr id="69" name="Oval 68">
            <a:extLst>
              <a:ext uri="{FF2B5EF4-FFF2-40B4-BE49-F238E27FC236}">
                <a16:creationId xmlns:a16="http://schemas.microsoft.com/office/drawing/2014/main" id="{CAC9BB83-B6CD-43BE-9B82-DCD26E84C1E9}"/>
              </a:ext>
            </a:extLst>
          </p:cNvPr>
          <p:cNvSpPr/>
          <p:nvPr/>
        </p:nvSpPr>
        <p:spPr>
          <a:xfrm>
            <a:off x="7604740" y="3129521"/>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6.4</a:t>
            </a:r>
          </a:p>
        </p:txBody>
      </p:sp>
      <p:sp>
        <p:nvSpPr>
          <p:cNvPr id="70" name="Oval 69">
            <a:extLst>
              <a:ext uri="{FF2B5EF4-FFF2-40B4-BE49-F238E27FC236}">
                <a16:creationId xmlns:a16="http://schemas.microsoft.com/office/drawing/2014/main" id="{C62FA4A4-D5B4-4C38-B5BD-028FF02F9D8D}"/>
              </a:ext>
            </a:extLst>
          </p:cNvPr>
          <p:cNvSpPr/>
          <p:nvPr/>
        </p:nvSpPr>
        <p:spPr>
          <a:xfrm>
            <a:off x="5489757" y="3131804"/>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7.3</a:t>
            </a:r>
          </a:p>
        </p:txBody>
      </p:sp>
      <p:sp>
        <p:nvSpPr>
          <p:cNvPr id="71" name="Oval 70">
            <a:extLst>
              <a:ext uri="{FF2B5EF4-FFF2-40B4-BE49-F238E27FC236}">
                <a16:creationId xmlns:a16="http://schemas.microsoft.com/office/drawing/2014/main" id="{1A36B704-6A1D-4585-9F19-68FE2997DF33}"/>
              </a:ext>
            </a:extLst>
          </p:cNvPr>
          <p:cNvSpPr/>
          <p:nvPr/>
        </p:nvSpPr>
        <p:spPr>
          <a:xfrm>
            <a:off x="11221898" y="3139802"/>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6.9</a:t>
            </a:r>
          </a:p>
        </p:txBody>
      </p:sp>
      <p:sp>
        <p:nvSpPr>
          <p:cNvPr id="72" name="Oval 71">
            <a:extLst>
              <a:ext uri="{FF2B5EF4-FFF2-40B4-BE49-F238E27FC236}">
                <a16:creationId xmlns:a16="http://schemas.microsoft.com/office/drawing/2014/main" id="{0FCA3A59-220E-4506-BB9E-F8B6C03F51E7}"/>
              </a:ext>
            </a:extLst>
          </p:cNvPr>
          <p:cNvSpPr/>
          <p:nvPr/>
        </p:nvSpPr>
        <p:spPr>
          <a:xfrm>
            <a:off x="9559667" y="3137104"/>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7.2</a:t>
            </a:r>
          </a:p>
        </p:txBody>
      </p:sp>
      <p:sp>
        <p:nvSpPr>
          <p:cNvPr id="56" name="Rectangle 55">
            <a:extLst>
              <a:ext uri="{FF2B5EF4-FFF2-40B4-BE49-F238E27FC236}">
                <a16:creationId xmlns:a16="http://schemas.microsoft.com/office/drawing/2014/main" id="{6CC3610E-94B6-4959-8B37-75864890CE84}"/>
              </a:ext>
            </a:extLst>
          </p:cNvPr>
          <p:cNvSpPr/>
          <p:nvPr/>
        </p:nvSpPr>
        <p:spPr>
          <a:xfrm>
            <a:off x="1477" y="3778555"/>
            <a:ext cx="12192000" cy="532757"/>
          </a:xfrm>
          <a:prstGeom prst="rect">
            <a:avLst/>
          </a:prstGeom>
          <a:solidFill>
            <a:srgbClr val="F5D19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59108EF-7353-40AD-AC94-5558B10F4AFA}"/>
              </a:ext>
            </a:extLst>
          </p:cNvPr>
          <p:cNvSpPr/>
          <p:nvPr/>
        </p:nvSpPr>
        <p:spPr>
          <a:xfrm>
            <a:off x="7597279" y="3810383"/>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6.2</a:t>
            </a:r>
          </a:p>
        </p:txBody>
      </p:sp>
      <p:sp>
        <p:nvSpPr>
          <p:cNvPr id="32" name="Oval 31">
            <a:extLst>
              <a:ext uri="{FF2B5EF4-FFF2-40B4-BE49-F238E27FC236}">
                <a16:creationId xmlns:a16="http://schemas.microsoft.com/office/drawing/2014/main" id="{675BE81C-9BA1-4BFA-B1C9-0F32C1BB6AAA}"/>
              </a:ext>
            </a:extLst>
          </p:cNvPr>
          <p:cNvSpPr/>
          <p:nvPr/>
        </p:nvSpPr>
        <p:spPr>
          <a:xfrm>
            <a:off x="5478533" y="3821318"/>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a:t>
            </a:r>
          </a:p>
        </p:txBody>
      </p:sp>
      <p:sp>
        <p:nvSpPr>
          <p:cNvPr id="46" name="Oval 45">
            <a:extLst>
              <a:ext uri="{FF2B5EF4-FFF2-40B4-BE49-F238E27FC236}">
                <a16:creationId xmlns:a16="http://schemas.microsoft.com/office/drawing/2014/main" id="{74EDF942-407B-4D35-848C-2C37832B1246}"/>
              </a:ext>
            </a:extLst>
          </p:cNvPr>
          <p:cNvSpPr/>
          <p:nvPr/>
        </p:nvSpPr>
        <p:spPr>
          <a:xfrm>
            <a:off x="3077802" y="3817966"/>
            <a:ext cx="834873" cy="458953"/>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8.3</a:t>
            </a:r>
          </a:p>
        </p:txBody>
      </p:sp>
      <p:sp>
        <p:nvSpPr>
          <p:cNvPr id="73" name="Rectangle 72">
            <a:extLst>
              <a:ext uri="{FF2B5EF4-FFF2-40B4-BE49-F238E27FC236}">
                <a16:creationId xmlns:a16="http://schemas.microsoft.com/office/drawing/2014/main" id="{1B031862-42E9-47D9-B80A-1A7A113ECBA8}"/>
              </a:ext>
            </a:extLst>
          </p:cNvPr>
          <p:cNvSpPr/>
          <p:nvPr/>
        </p:nvSpPr>
        <p:spPr>
          <a:xfrm>
            <a:off x="-5611" y="3772359"/>
            <a:ext cx="2633642" cy="53287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Irresistible</a:t>
            </a:r>
          </a:p>
        </p:txBody>
      </p:sp>
      <p:sp>
        <p:nvSpPr>
          <p:cNvPr id="74" name="Oval 73">
            <a:extLst>
              <a:ext uri="{FF2B5EF4-FFF2-40B4-BE49-F238E27FC236}">
                <a16:creationId xmlns:a16="http://schemas.microsoft.com/office/drawing/2014/main" id="{015A709A-37BA-4A97-AE1F-7F9BB446995A}"/>
              </a:ext>
            </a:extLst>
          </p:cNvPr>
          <p:cNvSpPr/>
          <p:nvPr/>
        </p:nvSpPr>
        <p:spPr>
          <a:xfrm>
            <a:off x="11208296" y="3809319"/>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6.2</a:t>
            </a:r>
          </a:p>
        </p:txBody>
      </p:sp>
      <p:sp>
        <p:nvSpPr>
          <p:cNvPr id="75" name="Oval 74">
            <a:extLst>
              <a:ext uri="{FF2B5EF4-FFF2-40B4-BE49-F238E27FC236}">
                <a16:creationId xmlns:a16="http://schemas.microsoft.com/office/drawing/2014/main" id="{4AFB6DA0-1B2E-436C-9339-5F2138A51FC3}"/>
              </a:ext>
            </a:extLst>
          </p:cNvPr>
          <p:cNvSpPr/>
          <p:nvPr/>
        </p:nvSpPr>
        <p:spPr>
          <a:xfrm>
            <a:off x="9548444" y="3809318"/>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8.2</a:t>
            </a:r>
          </a:p>
        </p:txBody>
      </p:sp>
      <p:sp>
        <p:nvSpPr>
          <p:cNvPr id="57" name="Rectangle 56">
            <a:extLst>
              <a:ext uri="{FF2B5EF4-FFF2-40B4-BE49-F238E27FC236}">
                <a16:creationId xmlns:a16="http://schemas.microsoft.com/office/drawing/2014/main" id="{0E2F8420-250F-48A8-926E-240F58B7DADC}"/>
              </a:ext>
            </a:extLst>
          </p:cNvPr>
          <p:cNvSpPr/>
          <p:nvPr/>
        </p:nvSpPr>
        <p:spPr>
          <a:xfrm>
            <a:off x="14177" y="4441987"/>
            <a:ext cx="12192000" cy="532757"/>
          </a:xfrm>
          <a:prstGeom prst="rect">
            <a:avLst/>
          </a:prstGeom>
          <a:solidFill>
            <a:srgbClr val="F5D19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83E98A1-E508-4AB0-BA25-5158F9A0E485}"/>
              </a:ext>
            </a:extLst>
          </p:cNvPr>
          <p:cNvSpPr/>
          <p:nvPr/>
        </p:nvSpPr>
        <p:spPr>
          <a:xfrm>
            <a:off x="3090067" y="4478094"/>
            <a:ext cx="834873" cy="458953"/>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9.1</a:t>
            </a:r>
          </a:p>
        </p:txBody>
      </p:sp>
      <p:sp>
        <p:nvSpPr>
          <p:cNvPr id="77" name="Rectangle 76">
            <a:extLst>
              <a:ext uri="{FF2B5EF4-FFF2-40B4-BE49-F238E27FC236}">
                <a16:creationId xmlns:a16="http://schemas.microsoft.com/office/drawing/2014/main" id="{35026CD1-0C67-4BB8-9EC2-369C4E368C33}"/>
              </a:ext>
            </a:extLst>
          </p:cNvPr>
          <p:cNvSpPr/>
          <p:nvPr/>
        </p:nvSpPr>
        <p:spPr>
          <a:xfrm>
            <a:off x="-1" y="4441875"/>
            <a:ext cx="2632167" cy="53287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Loved by everyone</a:t>
            </a:r>
          </a:p>
        </p:txBody>
      </p:sp>
      <p:sp>
        <p:nvSpPr>
          <p:cNvPr id="78" name="Oval 77">
            <a:extLst>
              <a:ext uri="{FF2B5EF4-FFF2-40B4-BE49-F238E27FC236}">
                <a16:creationId xmlns:a16="http://schemas.microsoft.com/office/drawing/2014/main" id="{3C3388CF-3A80-4747-A86E-A733F8885A78}"/>
              </a:ext>
            </a:extLst>
          </p:cNvPr>
          <p:cNvSpPr/>
          <p:nvPr/>
        </p:nvSpPr>
        <p:spPr>
          <a:xfrm>
            <a:off x="7606217" y="4475267"/>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a:t>
            </a:r>
          </a:p>
        </p:txBody>
      </p:sp>
      <p:sp>
        <p:nvSpPr>
          <p:cNvPr id="79" name="Oval 78">
            <a:extLst>
              <a:ext uri="{FF2B5EF4-FFF2-40B4-BE49-F238E27FC236}">
                <a16:creationId xmlns:a16="http://schemas.microsoft.com/office/drawing/2014/main" id="{A356447C-07A6-4C77-87AD-F91DACAD6297}"/>
              </a:ext>
            </a:extLst>
          </p:cNvPr>
          <p:cNvSpPr/>
          <p:nvPr/>
        </p:nvSpPr>
        <p:spPr>
          <a:xfrm>
            <a:off x="5491233" y="4487967"/>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8.4</a:t>
            </a:r>
          </a:p>
        </p:txBody>
      </p:sp>
      <p:sp>
        <p:nvSpPr>
          <p:cNvPr id="80" name="Oval 79">
            <a:extLst>
              <a:ext uri="{FF2B5EF4-FFF2-40B4-BE49-F238E27FC236}">
                <a16:creationId xmlns:a16="http://schemas.microsoft.com/office/drawing/2014/main" id="{34D8788D-70AC-405B-A692-0E28AAEC9E17}"/>
              </a:ext>
            </a:extLst>
          </p:cNvPr>
          <p:cNvSpPr/>
          <p:nvPr/>
        </p:nvSpPr>
        <p:spPr>
          <a:xfrm>
            <a:off x="11223511" y="4487967"/>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7.7</a:t>
            </a:r>
          </a:p>
        </p:txBody>
      </p:sp>
      <p:sp>
        <p:nvSpPr>
          <p:cNvPr id="81" name="Oval 80">
            <a:extLst>
              <a:ext uri="{FF2B5EF4-FFF2-40B4-BE49-F238E27FC236}">
                <a16:creationId xmlns:a16="http://schemas.microsoft.com/office/drawing/2014/main" id="{203DB39A-23A1-496A-A685-CE6AD50D10A2}"/>
              </a:ext>
            </a:extLst>
          </p:cNvPr>
          <p:cNvSpPr/>
          <p:nvPr/>
        </p:nvSpPr>
        <p:spPr>
          <a:xfrm>
            <a:off x="9561144" y="4478093"/>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8.4</a:t>
            </a:r>
          </a:p>
        </p:txBody>
      </p:sp>
      <p:sp>
        <p:nvSpPr>
          <p:cNvPr id="53" name="Rectangle 52">
            <a:extLst>
              <a:ext uri="{FF2B5EF4-FFF2-40B4-BE49-F238E27FC236}">
                <a16:creationId xmlns:a16="http://schemas.microsoft.com/office/drawing/2014/main" id="{72D40D18-7634-43C7-B938-EA4D818C151C}"/>
              </a:ext>
            </a:extLst>
          </p:cNvPr>
          <p:cNvSpPr/>
          <p:nvPr/>
        </p:nvSpPr>
        <p:spPr>
          <a:xfrm>
            <a:off x="15655" y="1131946"/>
            <a:ext cx="12192000" cy="532757"/>
          </a:xfrm>
          <a:prstGeom prst="rect">
            <a:avLst/>
          </a:prstGeom>
          <a:solidFill>
            <a:srgbClr val="F5D19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FD294A4F-1E85-4A2C-910E-30B51424A10A}"/>
              </a:ext>
            </a:extLst>
          </p:cNvPr>
          <p:cNvSpPr/>
          <p:nvPr/>
        </p:nvSpPr>
        <p:spPr>
          <a:xfrm>
            <a:off x="3091545" y="1164916"/>
            <a:ext cx="834873" cy="458953"/>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9</a:t>
            </a:r>
          </a:p>
        </p:txBody>
      </p:sp>
      <p:sp>
        <p:nvSpPr>
          <p:cNvPr id="40" name="Oval 39">
            <a:extLst>
              <a:ext uri="{FF2B5EF4-FFF2-40B4-BE49-F238E27FC236}">
                <a16:creationId xmlns:a16="http://schemas.microsoft.com/office/drawing/2014/main" id="{999BB6EA-E63E-4F0F-BF2A-AD055E118FFA}"/>
              </a:ext>
            </a:extLst>
          </p:cNvPr>
          <p:cNvSpPr/>
          <p:nvPr/>
        </p:nvSpPr>
        <p:spPr>
          <a:xfrm>
            <a:off x="7607697" y="1154145"/>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6.7</a:t>
            </a:r>
          </a:p>
        </p:txBody>
      </p:sp>
      <p:sp>
        <p:nvSpPr>
          <p:cNvPr id="41" name="Oval 40">
            <a:extLst>
              <a:ext uri="{FF2B5EF4-FFF2-40B4-BE49-F238E27FC236}">
                <a16:creationId xmlns:a16="http://schemas.microsoft.com/office/drawing/2014/main" id="{B68AFA84-717A-4E3F-97A7-0DC0213AA488}"/>
              </a:ext>
            </a:extLst>
          </p:cNvPr>
          <p:cNvSpPr/>
          <p:nvPr/>
        </p:nvSpPr>
        <p:spPr>
          <a:xfrm>
            <a:off x="5492712" y="1157801"/>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6.6</a:t>
            </a:r>
          </a:p>
        </p:txBody>
      </p:sp>
      <p:sp>
        <p:nvSpPr>
          <p:cNvPr id="42" name="Oval 41">
            <a:extLst>
              <a:ext uri="{FF2B5EF4-FFF2-40B4-BE49-F238E27FC236}">
                <a16:creationId xmlns:a16="http://schemas.microsoft.com/office/drawing/2014/main" id="{62C60FEC-0B34-4E16-AC73-A54872A7A6A2}"/>
              </a:ext>
            </a:extLst>
          </p:cNvPr>
          <p:cNvSpPr/>
          <p:nvPr/>
        </p:nvSpPr>
        <p:spPr>
          <a:xfrm>
            <a:off x="11222476" y="1172626"/>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6.1</a:t>
            </a:r>
          </a:p>
        </p:txBody>
      </p:sp>
      <p:sp>
        <p:nvSpPr>
          <p:cNvPr id="44" name="Oval 43">
            <a:extLst>
              <a:ext uri="{FF2B5EF4-FFF2-40B4-BE49-F238E27FC236}">
                <a16:creationId xmlns:a16="http://schemas.microsoft.com/office/drawing/2014/main" id="{45C7DF12-9FA6-437B-A9EB-AD073AC7EC1E}"/>
              </a:ext>
            </a:extLst>
          </p:cNvPr>
          <p:cNvSpPr/>
          <p:nvPr/>
        </p:nvSpPr>
        <p:spPr>
          <a:xfrm>
            <a:off x="9562622" y="1161728"/>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8.3</a:t>
            </a:r>
          </a:p>
        </p:txBody>
      </p:sp>
      <p:sp>
        <p:nvSpPr>
          <p:cNvPr id="84" name="Rectangle 83">
            <a:extLst>
              <a:ext uri="{FF2B5EF4-FFF2-40B4-BE49-F238E27FC236}">
                <a16:creationId xmlns:a16="http://schemas.microsoft.com/office/drawing/2014/main" id="{4A3BE5B0-1109-4736-9102-EB162197BC42}"/>
              </a:ext>
            </a:extLst>
          </p:cNvPr>
          <p:cNvSpPr/>
          <p:nvPr/>
        </p:nvSpPr>
        <p:spPr>
          <a:xfrm>
            <a:off x="1477" y="1131946"/>
            <a:ext cx="2630689" cy="521758"/>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Has a unique taste</a:t>
            </a:r>
          </a:p>
        </p:txBody>
      </p:sp>
      <p:sp>
        <p:nvSpPr>
          <p:cNvPr id="59" name="Rectangle 58">
            <a:extLst>
              <a:ext uri="{FF2B5EF4-FFF2-40B4-BE49-F238E27FC236}">
                <a16:creationId xmlns:a16="http://schemas.microsoft.com/office/drawing/2014/main" id="{EBCE0F26-614B-4422-8FA6-861FF6F07F55}"/>
              </a:ext>
            </a:extLst>
          </p:cNvPr>
          <p:cNvSpPr/>
          <p:nvPr/>
        </p:nvSpPr>
        <p:spPr>
          <a:xfrm>
            <a:off x="1140" y="5105421"/>
            <a:ext cx="12192000" cy="532757"/>
          </a:xfrm>
          <a:prstGeom prst="rect">
            <a:avLst/>
          </a:prstGeom>
          <a:solidFill>
            <a:srgbClr val="F5D197">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C07681B-A1E7-4D2C-BB98-6242DCD43009}"/>
              </a:ext>
            </a:extLst>
          </p:cNvPr>
          <p:cNvSpPr/>
          <p:nvPr/>
        </p:nvSpPr>
        <p:spPr>
          <a:xfrm>
            <a:off x="3090068" y="5141527"/>
            <a:ext cx="834873" cy="458953"/>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9</a:t>
            </a:r>
          </a:p>
        </p:txBody>
      </p:sp>
      <p:sp>
        <p:nvSpPr>
          <p:cNvPr id="61" name="Rectangle 60">
            <a:extLst>
              <a:ext uri="{FF2B5EF4-FFF2-40B4-BE49-F238E27FC236}">
                <a16:creationId xmlns:a16="http://schemas.microsoft.com/office/drawing/2014/main" id="{3DB7D038-229D-44FF-8123-CF0D789C1132}"/>
              </a:ext>
            </a:extLst>
          </p:cNvPr>
          <p:cNvSpPr/>
          <p:nvPr/>
        </p:nvSpPr>
        <p:spPr>
          <a:xfrm>
            <a:off x="0" y="5105308"/>
            <a:ext cx="2632167" cy="532870"/>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dirty="0">
                <a:solidFill>
                  <a:schemeClr val="bg1"/>
                </a:solidFill>
              </a:rPr>
              <a:t>Young and Modern</a:t>
            </a:r>
          </a:p>
        </p:txBody>
      </p:sp>
      <p:sp>
        <p:nvSpPr>
          <p:cNvPr id="62" name="Oval 61">
            <a:extLst>
              <a:ext uri="{FF2B5EF4-FFF2-40B4-BE49-F238E27FC236}">
                <a16:creationId xmlns:a16="http://schemas.microsoft.com/office/drawing/2014/main" id="{08A7879F-FBF0-425A-94DA-6AD7CAA50C91}"/>
              </a:ext>
            </a:extLst>
          </p:cNvPr>
          <p:cNvSpPr/>
          <p:nvPr/>
        </p:nvSpPr>
        <p:spPr>
          <a:xfrm>
            <a:off x="7606218" y="5138700"/>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6.4</a:t>
            </a:r>
          </a:p>
        </p:txBody>
      </p:sp>
      <p:sp>
        <p:nvSpPr>
          <p:cNvPr id="63" name="Oval 62">
            <a:extLst>
              <a:ext uri="{FF2B5EF4-FFF2-40B4-BE49-F238E27FC236}">
                <a16:creationId xmlns:a16="http://schemas.microsoft.com/office/drawing/2014/main" id="{764A0E9B-EEE1-4B50-BA2F-51F1A20666A9}"/>
              </a:ext>
            </a:extLst>
          </p:cNvPr>
          <p:cNvSpPr/>
          <p:nvPr/>
        </p:nvSpPr>
        <p:spPr>
          <a:xfrm>
            <a:off x="5505246" y="5124557"/>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6.2</a:t>
            </a:r>
          </a:p>
        </p:txBody>
      </p:sp>
      <p:sp>
        <p:nvSpPr>
          <p:cNvPr id="76" name="Oval 75">
            <a:extLst>
              <a:ext uri="{FF2B5EF4-FFF2-40B4-BE49-F238E27FC236}">
                <a16:creationId xmlns:a16="http://schemas.microsoft.com/office/drawing/2014/main" id="{20B4F7C9-7571-443E-9F12-06A652053978}"/>
              </a:ext>
            </a:extLst>
          </p:cNvPr>
          <p:cNvSpPr/>
          <p:nvPr/>
        </p:nvSpPr>
        <p:spPr>
          <a:xfrm>
            <a:off x="11223512" y="5151400"/>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5.7</a:t>
            </a:r>
          </a:p>
        </p:txBody>
      </p:sp>
      <p:sp>
        <p:nvSpPr>
          <p:cNvPr id="82" name="Oval 81">
            <a:extLst>
              <a:ext uri="{FF2B5EF4-FFF2-40B4-BE49-F238E27FC236}">
                <a16:creationId xmlns:a16="http://schemas.microsoft.com/office/drawing/2014/main" id="{BE24F47B-80FF-475D-BF43-D2DE012049C7}"/>
              </a:ext>
            </a:extLst>
          </p:cNvPr>
          <p:cNvSpPr/>
          <p:nvPr/>
        </p:nvSpPr>
        <p:spPr>
          <a:xfrm>
            <a:off x="9561145" y="5141526"/>
            <a:ext cx="834873" cy="458953"/>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8.4</a:t>
            </a:r>
          </a:p>
        </p:txBody>
      </p:sp>
      <p:sp>
        <p:nvSpPr>
          <p:cNvPr id="2" name="TextBox 1">
            <a:extLst>
              <a:ext uri="{FF2B5EF4-FFF2-40B4-BE49-F238E27FC236}">
                <a16:creationId xmlns:a16="http://schemas.microsoft.com/office/drawing/2014/main" id="{D462B6ED-14F0-4284-A2EA-4E209F8E0117}"/>
              </a:ext>
            </a:extLst>
          </p:cNvPr>
          <p:cNvSpPr txBox="1"/>
          <p:nvPr/>
        </p:nvSpPr>
        <p:spPr>
          <a:xfrm>
            <a:off x="8439613" y="5688989"/>
            <a:ext cx="3850734" cy="369332"/>
          </a:xfrm>
          <a:prstGeom prst="rect">
            <a:avLst/>
          </a:prstGeom>
          <a:noFill/>
        </p:spPr>
        <p:txBody>
          <a:bodyPr wrap="none" rtlCol="0">
            <a:spAutoFit/>
          </a:bodyPr>
          <a:lstStyle/>
          <a:p>
            <a:r>
              <a:rPr lang="en-US" dirty="0"/>
              <a:t>*These No. are shown in average</a:t>
            </a:r>
          </a:p>
        </p:txBody>
      </p:sp>
      <p:sp>
        <p:nvSpPr>
          <p:cNvPr id="8" name="TextBox 7">
            <a:extLst>
              <a:ext uri="{FF2B5EF4-FFF2-40B4-BE49-F238E27FC236}">
                <a16:creationId xmlns:a16="http://schemas.microsoft.com/office/drawing/2014/main" id="{1B820068-B29D-41E3-851D-BB96BED0515F}"/>
              </a:ext>
            </a:extLst>
          </p:cNvPr>
          <p:cNvSpPr txBox="1"/>
          <p:nvPr/>
        </p:nvSpPr>
        <p:spPr>
          <a:xfrm>
            <a:off x="5349722" y="6018502"/>
            <a:ext cx="7013458" cy="646331"/>
          </a:xfrm>
          <a:prstGeom prst="rect">
            <a:avLst/>
          </a:prstGeom>
          <a:noFill/>
        </p:spPr>
        <p:txBody>
          <a:bodyPr wrap="none" rtlCol="0">
            <a:spAutoFit/>
          </a:bodyPr>
          <a:lstStyle/>
          <a:p>
            <a:r>
              <a:rPr lang="en-US" dirty="0"/>
              <a:t>*These no are in ranking 1 being lowest and 10 being highest </a:t>
            </a:r>
          </a:p>
          <a:p>
            <a:endParaRPr lang="en-US" dirty="0"/>
          </a:p>
        </p:txBody>
      </p:sp>
    </p:spTree>
    <p:extLst>
      <p:ext uri="{BB962C8B-B14F-4D97-AF65-F5344CB8AC3E}">
        <p14:creationId xmlns:p14="http://schemas.microsoft.com/office/powerpoint/2010/main" val="907483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104D09-6779-4584-A7A9-46787C61CED8}"/>
              </a:ext>
            </a:extLst>
          </p:cNvPr>
          <p:cNvSpPr>
            <a:spLocks noGrp="1"/>
          </p:cNvSpPr>
          <p:nvPr>
            <p:ph type="title"/>
          </p:nvPr>
        </p:nvSpPr>
        <p:spPr/>
        <p:txBody>
          <a:bodyPr/>
          <a:lstStyle/>
          <a:p>
            <a:r>
              <a:rPr lang="en-US" dirty="0">
                <a:solidFill>
                  <a:schemeClr val="bg1"/>
                </a:solidFill>
              </a:rPr>
              <a:t>Explanation of each statement</a:t>
            </a:r>
          </a:p>
        </p:txBody>
      </p:sp>
      <p:sp>
        <p:nvSpPr>
          <p:cNvPr id="5" name="Content Placeholder 4">
            <a:extLst>
              <a:ext uri="{FF2B5EF4-FFF2-40B4-BE49-F238E27FC236}">
                <a16:creationId xmlns:a16="http://schemas.microsoft.com/office/drawing/2014/main" id="{3D0EC190-9F84-44C9-84C4-2DBC21589772}"/>
              </a:ext>
            </a:extLst>
          </p:cNvPr>
          <p:cNvSpPr>
            <a:spLocks noGrp="1"/>
          </p:cNvSpPr>
          <p:nvPr>
            <p:ph idx="1"/>
          </p:nvPr>
        </p:nvSpPr>
        <p:spPr>
          <a:xfrm>
            <a:off x="818712" y="2222287"/>
            <a:ext cx="10554574" cy="4521413"/>
          </a:xfrm>
        </p:spPr>
        <p:txBody>
          <a:bodyPr>
            <a:normAutofit fontScale="92500" lnSpcReduction="10000"/>
          </a:bodyPr>
          <a:lstStyle/>
          <a:p>
            <a:r>
              <a:rPr lang="en-US" dirty="0"/>
              <a:t>Most of the respondents said that Pulse is a </a:t>
            </a:r>
            <a:r>
              <a:rPr lang="en-US" dirty="0">
                <a:solidFill>
                  <a:srgbClr val="00B0F0"/>
                </a:solidFill>
              </a:rPr>
              <a:t>high-quality candy brand </a:t>
            </a:r>
            <a:r>
              <a:rPr lang="en-US" dirty="0"/>
              <a:t>and then comes Alpenliebe and Kopiko</a:t>
            </a:r>
          </a:p>
          <a:p>
            <a:endParaRPr lang="en-US" dirty="0"/>
          </a:p>
          <a:p>
            <a:r>
              <a:rPr lang="en-US" dirty="0"/>
              <a:t>Pulse and Kopiko both got highest ranking in terms of </a:t>
            </a:r>
            <a:r>
              <a:rPr lang="en-US" dirty="0">
                <a:solidFill>
                  <a:srgbClr val="00B0F0"/>
                </a:solidFill>
              </a:rPr>
              <a:t>“Distinct from other candy brands”</a:t>
            </a:r>
          </a:p>
          <a:p>
            <a:endParaRPr lang="en-US" dirty="0"/>
          </a:p>
          <a:p>
            <a:r>
              <a:rPr lang="en-US" dirty="0"/>
              <a:t>Most of the respondent’s </a:t>
            </a:r>
            <a:r>
              <a:rPr lang="en-US" dirty="0">
                <a:solidFill>
                  <a:srgbClr val="00B0F0"/>
                </a:solidFill>
              </a:rPr>
              <a:t>desire </a:t>
            </a:r>
            <a:r>
              <a:rPr lang="en-US" dirty="0"/>
              <a:t>Pulse as their </a:t>
            </a:r>
            <a:r>
              <a:rPr lang="en-US" dirty="0">
                <a:solidFill>
                  <a:srgbClr val="00B0F0"/>
                </a:solidFill>
              </a:rPr>
              <a:t>first brand </a:t>
            </a:r>
            <a:r>
              <a:rPr lang="en-US" dirty="0"/>
              <a:t>and then Alpenliebe and Kopiko</a:t>
            </a:r>
          </a:p>
          <a:p>
            <a:endParaRPr lang="en-US" dirty="0"/>
          </a:p>
          <a:p>
            <a:r>
              <a:rPr lang="en-US" dirty="0"/>
              <a:t>Alpenliebe and Parle Kaccha Aam got highest ranking in terms of </a:t>
            </a:r>
            <a:r>
              <a:rPr lang="en-US" dirty="0">
                <a:solidFill>
                  <a:srgbClr val="00B0F0"/>
                </a:solidFill>
              </a:rPr>
              <a:t>“Remind me of my childhood”</a:t>
            </a:r>
          </a:p>
          <a:p>
            <a:endParaRPr lang="en-US" dirty="0"/>
          </a:p>
          <a:p>
            <a:r>
              <a:rPr lang="en-US" dirty="0"/>
              <a:t>Majority of respondents get </a:t>
            </a:r>
            <a:r>
              <a:rPr lang="en-US" dirty="0">
                <a:solidFill>
                  <a:srgbClr val="00B0F0"/>
                </a:solidFill>
              </a:rPr>
              <a:t>“Fun and Quirky” </a:t>
            </a:r>
            <a:r>
              <a:rPr lang="en-US" dirty="0"/>
              <a:t>from Pulse and then Kopiko</a:t>
            </a:r>
          </a:p>
          <a:p>
            <a:endParaRPr lang="en-US" dirty="0"/>
          </a:p>
          <a:p>
            <a:r>
              <a:rPr lang="en-US" dirty="0"/>
              <a:t>Majority of respondents said that Pulse and Kopiko </a:t>
            </a:r>
            <a:r>
              <a:rPr lang="en-US" dirty="0">
                <a:solidFill>
                  <a:srgbClr val="00B0F0"/>
                </a:solidFill>
              </a:rPr>
              <a:t>is appropriate to have on the go</a:t>
            </a:r>
          </a:p>
        </p:txBody>
      </p:sp>
    </p:spTree>
    <p:extLst>
      <p:ext uri="{BB962C8B-B14F-4D97-AF65-F5344CB8AC3E}">
        <p14:creationId xmlns:p14="http://schemas.microsoft.com/office/powerpoint/2010/main" val="789281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232B00-3A22-44CF-AF51-0F88B0B3F7C4}"/>
              </a:ext>
            </a:extLst>
          </p:cNvPr>
          <p:cNvSpPr>
            <a:spLocks noGrp="1"/>
          </p:cNvSpPr>
          <p:nvPr>
            <p:ph idx="4294967295"/>
          </p:nvPr>
        </p:nvSpPr>
        <p:spPr>
          <a:xfrm>
            <a:off x="819150" y="1111250"/>
            <a:ext cx="10553700" cy="4635500"/>
          </a:xfrm>
        </p:spPr>
        <p:txBody>
          <a:bodyPr>
            <a:normAutofit fontScale="92500" lnSpcReduction="20000"/>
          </a:bodyPr>
          <a:lstStyle/>
          <a:p>
            <a:r>
              <a:rPr lang="en-US" dirty="0"/>
              <a:t>Most of the respondents think that Pulse and Kopiko has a </a:t>
            </a:r>
            <a:r>
              <a:rPr lang="en-US" dirty="0">
                <a:solidFill>
                  <a:srgbClr val="00B0F0"/>
                </a:solidFill>
              </a:rPr>
              <a:t>unique taste</a:t>
            </a:r>
          </a:p>
          <a:p>
            <a:endParaRPr lang="en-US" dirty="0"/>
          </a:p>
          <a:p>
            <a:r>
              <a:rPr lang="en-US" dirty="0"/>
              <a:t>Most of the respondents </a:t>
            </a:r>
            <a:r>
              <a:rPr lang="en-US" dirty="0">
                <a:solidFill>
                  <a:srgbClr val="00B0F0"/>
                </a:solidFill>
              </a:rPr>
              <a:t>consume </a:t>
            </a:r>
            <a:r>
              <a:rPr lang="en-US" dirty="0"/>
              <a:t>Kopiko and Alpenliebe </a:t>
            </a:r>
            <a:r>
              <a:rPr lang="en-US" dirty="0">
                <a:solidFill>
                  <a:srgbClr val="00B0F0"/>
                </a:solidFill>
              </a:rPr>
              <a:t>after eating</a:t>
            </a:r>
          </a:p>
          <a:p>
            <a:endParaRPr lang="en-US" dirty="0"/>
          </a:p>
          <a:p>
            <a:r>
              <a:rPr lang="en-US" dirty="0"/>
              <a:t>Pulse and Alpenliebe are </a:t>
            </a:r>
            <a:r>
              <a:rPr lang="en-US" dirty="0">
                <a:solidFill>
                  <a:srgbClr val="00B0F0"/>
                </a:solidFill>
              </a:rPr>
              <a:t>easily available </a:t>
            </a:r>
            <a:r>
              <a:rPr lang="en-US" dirty="0"/>
              <a:t>to the respondents </a:t>
            </a:r>
          </a:p>
          <a:p>
            <a:endParaRPr lang="en-US" dirty="0"/>
          </a:p>
          <a:p>
            <a:r>
              <a:rPr lang="en-US" dirty="0"/>
              <a:t>Most of the respondents think that Pulse and Alpenliebe </a:t>
            </a:r>
            <a:r>
              <a:rPr lang="en-US" dirty="0">
                <a:solidFill>
                  <a:srgbClr val="00B0F0"/>
                </a:solidFill>
              </a:rPr>
              <a:t>symbolized friendship </a:t>
            </a:r>
          </a:p>
          <a:p>
            <a:endParaRPr lang="en-US" dirty="0"/>
          </a:p>
          <a:p>
            <a:r>
              <a:rPr lang="en-US" dirty="0"/>
              <a:t>Majority of respondents said that Pulse and Kopiko have </a:t>
            </a:r>
            <a:r>
              <a:rPr lang="en-US" dirty="0">
                <a:solidFill>
                  <a:srgbClr val="00B0F0"/>
                </a:solidFill>
              </a:rPr>
              <a:t>irresistible taste</a:t>
            </a:r>
          </a:p>
          <a:p>
            <a:endParaRPr lang="en-US" dirty="0"/>
          </a:p>
          <a:p>
            <a:r>
              <a:rPr lang="en-US" dirty="0"/>
              <a:t>Pulse, Alpenliebe and Kopiko are </a:t>
            </a:r>
            <a:r>
              <a:rPr lang="en-US" dirty="0">
                <a:solidFill>
                  <a:srgbClr val="00B0F0"/>
                </a:solidFill>
              </a:rPr>
              <a:t>loved by everyone</a:t>
            </a:r>
            <a:r>
              <a:rPr lang="en-US" dirty="0"/>
              <a:t> </a:t>
            </a:r>
          </a:p>
          <a:p>
            <a:endParaRPr lang="en-US" dirty="0"/>
          </a:p>
          <a:p>
            <a:r>
              <a:rPr lang="en-US" dirty="0"/>
              <a:t>Pulse and Kopiko got highest ranking from respondents in terms of </a:t>
            </a:r>
            <a:r>
              <a:rPr lang="en-US" dirty="0">
                <a:solidFill>
                  <a:srgbClr val="00B0F0"/>
                </a:solidFill>
              </a:rPr>
              <a:t>“Young and Modern”</a:t>
            </a:r>
          </a:p>
        </p:txBody>
      </p:sp>
    </p:spTree>
    <p:extLst>
      <p:ext uri="{BB962C8B-B14F-4D97-AF65-F5344CB8AC3E}">
        <p14:creationId xmlns:p14="http://schemas.microsoft.com/office/powerpoint/2010/main" val="7214150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A0958-CDFA-49D1-B505-16901D944947}"/>
              </a:ext>
            </a:extLst>
          </p:cNvPr>
          <p:cNvSpPr>
            <a:spLocks noGrp="1"/>
          </p:cNvSpPr>
          <p:nvPr>
            <p:ph type="title"/>
          </p:nvPr>
        </p:nvSpPr>
        <p:spPr/>
        <p:txBody>
          <a:bodyPr/>
          <a:lstStyle/>
          <a:p>
            <a:r>
              <a:rPr lang="en-US" sz="3600" dirty="0">
                <a:solidFill>
                  <a:schemeClr val="bg2"/>
                </a:solidFill>
              </a:rPr>
              <a:t>Which Toffee/Candy Commercial did you see last and where?</a:t>
            </a:r>
          </a:p>
        </p:txBody>
      </p:sp>
      <p:sp>
        <p:nvSpPr>
          <p:cNvPr id="69" name="Rectangle 68"/>
          <p:cNvSpPr/>
          <p:nvPr/>
        </p:nvSpPr>
        <p:spPr>
          <a:xfrm>
            <a:off x="323557" y="2447778"/>
            <a:ext cx="2180492" cy="20257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2642382" y="2445433"/>
            <a:ext cx="2180492" cy="20257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4961207" y="2443089"/>
            <a:ext cx="2180492" cy="20257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7280032" y="2454812"/>
            <a:ext cx="2180492" cy="20257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9598855" y="2452467"/>
            <a:ext cx="2180492" cy="20257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1425542" y="4597798"/>
            <a:ext cx="2180492" cy="20257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p:cNvSpPr/>
          <p:nvPr/>
        </p:nvSpPr>
        <p:spPr>
          <a:xfrm>
            <a:off x="3744367" y="4595453"/>
            <a:ext cx="2180492" cy="20257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063192" y="4593109"/>
            <a:ext cx="2180492" cy="20257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8382017" y="4604832"/>
            <a:ext cx="2180492" cy="20257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663579" y="3638230"/>
            <a:ext cx="1552027" cy="369332"/>
          </a:xfrm>
          <a:prstGeom prst="rect">
            <a:avLst/>
          </a:prstGeom>
        </p:spPr>
        <p:txBody>
          <a:bodyPr wrap="none">
            <a:spAutoFit/>
          </a:bodyPr>
          <a:lstStyle/>
          <a:p>
            <a:pPr algn="ctr"/>
            <a:r>
              <a:rPr lang="en-US" b="1" dirty="0"/>
              <a:t>TV    |    39%</a:t>
            </a:r>
          </a:p>
        </p:txBody>
      </p:sp>
      <p:sp>
        <p:nvSpPr>
          <p:cNvPr id="82" name="Rectangle 81"/>
          <p:cNvSpPr/>
          <p:nvPr/>
        </p:nvSpPr>
        <p:spPr>
          <a:xfrm>
            <a:off x="502284" y="4025095"/>
            <a:ext cx="1701108" cy="369332"/>
          </a:xfrm>
          <a:prstGeom prst="rect">
            <a:avLst/>
          </a:prstGeom>
        </p:spPr>
        <p:txBody>
          <a:bodyPr wrap="none">
            <a:spAutoFit/>
          </a:bodyPr>
          <a:lstStyle/>
          <a:p>
            <a:pPr algn="ctr"/>
            <a:r>
              <a:rPr lang="en-US" b="1" dirty="0"/>
              <a:t>Online|     2%</a:t>
            </a:r>
          </a:p>
        </p:txBody>
      </p:sp>
      <p:sp>
        <p:nvSpPr>
          <p:cNvPr id="83" name="Rectangle 82"/>
          <p:cNvSpPr/>
          <p:nvPr/>
        </p:nvSpPr>
        <p:spPr>
          <a:xfrm>
            <a:off x="2934736" y="4025095"/>
            <a:ext cx="1552028" cy="369332"/>
          </a:xfrm>
          <a:prstGeom prst="rect">
            <a:avLst/>
          </a:prstGeom>
        </p:spPr>
        <p:txBody>
          <a:bodyPr wrap="none">
            <a:spAutoFit/>
          </a:bodyPr>
          <a:lstStyle/>
          <a:p>
            <a:pPr algn="ctr"/>
            <a:r>
              <a:rPr lang="en-US" b="1" dirty="0"/>
              <a:t>TV    |    12%</a:t>
            </a:r>
          </a:p>
        </p:txBody>
      </p:sp>
      <p:sp>
        <p:nvSpPr>
          <p:cNvPr id="85" name="Rectangle 84"/>
          <p:cNvSpPr/>
          <p:nvPr/>
        </p:nvSpPr>
        <p:spPr>
          <a:xfrm>
            <a:off x="5329362" y="3717947"/>
            <a:ext cx="1552028" cy="369332"/>
          </a:xfrm>
          <a:prstGeom prst="rect">
            <a:avLst/>
          </a:prstGeom>
        </p:spPr>
        <p:txBody>
          <a:bodyPr wrap="none">
            <a:spAutoFit/>
          </a:bodyPr>
          <a:lstStyle/>
          <a:p>
            <a:pPr algn="ctr"/>
            <a:r>
              <a:rPr lang="en-US" b="1" dirty="0"/>
              <a:t>TV    |    12%</a:t>
            </a:r>
          </a:p>
        </p:txBody>
      </p:sp>
      <p:sp>
        <p:nvSpPr>
          <p:cNvPr id="86" name="Rectangle 85"/>
          <p:cNvSpPr/>
          <p:nvPr/>
        </p:nvSpPr>
        <p:spPr>
          <a:xfrm>
            <a:off x="5077428" y="4025095"/>
            <a:ext cx="2061783" cy="369332"/>
          </a:xfrm>
          <a:prstGeom prst="rect">
            <a:avLst/>
          </a:prstGeom>
        </p:spPr>
        <p:txBody>
          <a:bodyPr wrap="none">
            <a:spAutoFit/>
          </a:bodyPr>
          <a:lstStyle/>
          <a:p>
            <a:pPr algn="ctr"/>
            <a:r>
              <a:rPr lang="en-US" b="1" dirty="0"/>
              <a:t>Newspaper | 2%</a:t>
            </a:r>
          </a:p>
        </p:txBody>
      </p:sp>
      <p:sp>
        <p:nvSpPr>
          <p:cNvPr id="87" name="Rectangle 86"/>
          <p:cNvSpPr/>
          <p:nvPr/>
        </p:nvSpPr>
        <p:spPr>
          <a:xfrm>
            <a:off x="7729875" y="4025095"/>
            <a:ext cx="1486304" cy="369332"/>
          </a:xfrm>
          <a:prstGeom prst="rect">
            <a:avLst/>
          </a:prstGeom>
        </p:spPr>
        <p:txBody>
          <a:bodyPr wrap="none">
            <a:spAutoFit/>
          </a:bodyPr>
          <a:lstStyle/>
          <a:p>
            <a:pPr algn="ctr"/>
            <a:r>
              <a:rPr lang="en-US" b="1" dirty="0"/>
              <a:t>TV    |    7 %</a:t>
            </a:r>
          </a:p>
        </p:txBody>
      </p:sp>
      <p:sp>
        <p:nvSpPr>
          <p:cNvPr id="89" name="Rectangle 88"/>
          <p:cNvSpPr/>
          <p:nvPr/>
        </p:nvSpPr>
        <p:spPr>
          <a:xfrm>
            <a:off x="9975659" y="4025095"/>
            <a:ext cx="1422185" cy="369332"/>
          </a:xfrm>
          <a:prstGeom prst="rect">
            <a:avLst/>
          </a:prstGeom>
        </p:spPr>
        <p:txBody>
          <a:bodyPr wrap="none">
            <a:spAutoFit/>
          </a:bodyPr>
          <a:lstStyle/>
          <a:p>
            <a:pPr algn="ctr"/>
            <a:r>
              <a:rPr lang="en-US" b="1" dirty="0"/>
              <a:t>TV    |    5%</a:t>
            </a:r>
          </a:p>
        </p:txBody>
      </p:sp>
      <p:sp>
        <p:nvSpPr>
          <p:cNvPr id="91" name="Rectangle 90"/>
          <p:cNvSpPr/>
          <p:nvPr/>
        </p:nvSpPr>
        <p:spPr>
          <a:xfrm>
            <a:off x="8761171" y="6163384"/>
            <a:ext cx="1422185" cy="369332"/>
          </a:xfrm>
          <a:prstGeom prst="rect">
            <a:avLst/>
          </a:prstGeom>
        </p:spPr>
        <p:txBody>
          <a:bodyPr wrap="none">
            <a:spAutoFit/>
          </a:bodyPr>
          <a:lstStyle/>
          <a:p>
            <a:pPr algn="ctr"/>
            <a:r>
              <a:rPr lang="en-US" b="1" dirty="0"/>
              <a:t>TV    |    2%</a:t>
            </a:r>
          </a:p>
        </p:txBody>
      </p:sp>
      <p:sp>
        <p:nvSpPr>
          <p:cNvPr id="93" name="Rectangle 92"/>
          <p:cNvSpPr/>
          <p:nvPr/>
        </p:nvSpPr>
        <p:spPr>
          <a:xfrm>
            <a:off x="6442346" y="6163384"/>
            <a:ext cx="1422184" cy="369332"/>
          </a:xfrm>
          <a:prstGeom prst="rect">
            <a:avLst/>
          </a:prstGeom>
        </p:spPr>
        <p:txBody>
          <a:bodyPr wrap="square">
            <a:spAutoFit/>
          </a:bodyPr>
          <a:lstStyle/>
          <a:p>
            <a:pPr algn="ctr"/>
            <a:r>
              <a:rPr lang="en-US" b="1" dirty="0"/>
              <a:t>TV    |    2%</a:t>
            </a:r>
          </a:p>
        </p:txBody>
      </p:sp>
      <p:sp>
        <p:nvSpPr>
          <p:cNvPr id="95" name="Rectangle 94"/>
          <p:cNvSpPr/>
          <p:nvPr/>
        </p:nvSpPr>
        <p:spPr>
          <a:xfrm>
            <a:off x="4123521" y="6163384"/>
            <a:ext cx="1422185" cy="369332"/>
          </a:xfrm>
          <a:prstGeom prst="rect">
            <a:avLst/>
          </a:prstGeom>
        </p:spPr>
        <p:txBody>
          <a:bodyPr wrap="none">
            <a:spAutoFit/>
          </a:bodyPr>
          <a:lstStyle/>
          <a:p>
            <a:pPr algn="ctr"/>
            <a:r>
              <a:rPr lang="en-US" b="1" dirty="0"/>
              <a:t>TV    |    2%</a:t>
            </a:r>
          </a:p>
        </p:txBody>
      </p:sp>
      <p:sp>
        <p:nvSpPr>
          <p:cNvPr id="97" name="Rectangle 96"/>
          <p:cNvSpPr/>
          <p:nvPr/>
        </p:nvSpPr>
        <p:spPr>
          <a:xfrm>
            <a:off x="1849224" y="5856236"/>
            <a:ext cx="1422185" cy="369332"/>
          </a:xfrm>
          <a:prstGeom prst="rect">
            <a:avLst/>
          </a:prstGeom>
        </p:spPr>
        <p:txBody>
          <a:bodyPr wrap="none">
            <a:spAutoFit/>
          </a:bodyPr>
          <a:lstStyle/>
          <a:p>
            <a:pPr algn="ctr"/>
            <a:r>
              <a:rPr lang="en-US" b="1" dirty="0"/>
              <a:t>TV    |    2%</a:t>
            </a:r>
          </a:p>
        </p:txBody>
      </p:sp>
      <p:sp>
        <p:nvSpPr>
          <p:cNvPr id="98" name="Rectangle 97"/>
          <p:cNvSpPr/>
          <p:nvPr/>
        </p:nvSpPr>
        <p:spPr>
          <a:xfrm>
            <a:off x="1608941" y="6163384"/>
            <a:ext cx="1701107" cy="369332"/>
          </a:xfrm>
          <a:prstGeom prst="rect">
            <a:avLst/>
          </a:prstGeom>
        </p:spPr>
        <p:txBody>
          <a:bodyPr wrap="none">
            <a:spAutoFit/>
          </a:bodyPr>
          <a:lstStyle/>
          <a:p>
            <a:pPr algn="ctr"/>
            <a:r>
              <a:rPr lang="en-US" b="1" dirty="0"/>
              <a:t>Online|     5%</a:t>
            </a:r>
          </a:p>
        </p:txBody>
      </p:sp>
      <p:pic>
        <p:nvPicPr>
          <p:cNvPr id="24" name="Picture 23">
            <a:extLst>
              <a:ext uri="{FF2B5EF4-FFF2-40B4-BE49-F238E27FC236}">
                <a16:creationId xmlns:a16="http://schemas.microsoft.com/office/drawing/2014/main" id="{5297462D-1F8C-43D1-A2C5-C2AE8A13C729}"/>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622" b="89730" l="7623" r="96861">
                        <a14:foregroundMark x1="91031" y1="46486" x2="91031" y2="46486"/>
                        <a14:foregroundMark x1="86996" y1="47568" x2="86996" y2="47568"/>
                        <a14:foregroundMark x1="87892" y1="50270" x2="87892" y2="50270"/>
                      </a14:backgroundRemoval>
                    </a14:imgEffect>
                  </a14:imgLayer>
                </a14:imgProps>
              </a:ext>
            </a:extLst>
          </a:blip>
          <a:stretch>
            <a:fillRect/>
          </a:stretch>
        </p:blipFill>
        <p:spPr>
          <a:xfrm rot="1636644">
            <a:off x="576824" y="2479382"/>
            <a:ext cx="1552027" cy="1287556"/>
          </a:xfrm>
          <a:prstGeom prst="rect">
            <a:avLst/>
          </a:prstGeom>
        </p:spPr>
      </p:pic>
      <p:pic>
        <p:nvPicPr>
          <p:cNvPr id="26" name="Picture 6" descr="Image result for parle logo png">
            <a:extLst>
              <a:ext uri="{FF2B5EF4-FFF2-40B4-BE49-F238E27FC236}">
                <a16:creationId xmlns:a16="http://schemas.microsoft.com/office/drawing/2014/main" id="{F673FBDF-C5DB-454E-98C0-112A5FB7863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01886" y="2871005"/>
            <a:ext cx="1884961" cy="68486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Alpenliebe logo png">
            <a:extLst>
              <a:ext uri="{FF2B5EF4-FFF2-40B4-BE49-F238E27FC236}">
                <a16:creationId xmlns:a16="http://schemas.microsoft.com/office/drawing/2014/main" id="{8F3A4D5E-0B0C-4ACE-9DC5-8628F683B22A}"/>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100000">
                        <a14:foregroundMark x1="98276" y1="35600" x2="98276" y2="35600"/>
                        <a14:foregroundMark x1="91487" y1="37600" x2="91487" y2="37600"/>
                        <a14:foregroundMark x1="50539" y1="47200" x2="50539" y2="47200"/>
                        <a14:foregroundMark x1="25000" y1="46400" x2="25000" y2="46400"/>
                        <a14:foregroundMark x1="11530" y1="38800" x2="11530" y2="38800"/>
                      </a14:backgroundRemoval>
                    </a14:imgEffect>
                  </a14:imgLayer>
                </a14:imgProps>
              </a:ext>
              <a:ext uri="{28A0092B-C50C-407E-A947-70E740481C1C}">
                <a14:useLocalDpi xmlns:a14="http://schemas.microsoft.com/office/drawing/2010/main" val="0"/>
              </a:ext>
            </a:extLst>
          </a:blip>
          <a:srcRect/>
          <a:stretch>
            <a:fillRect/>
          </a:stretch>
        </p:blipFill>
        <p:spPr bwMode="auto">
          <a:xfrm>
            <a:off x="5049039" y="2999644"/>
            <a:ext cx="2004825" cy="54009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Image result for Candyman logo png">
            <a:extLst>
              <a:ext uri="{FF2B5EF4-FFF2-40B4-BE49-F238E27FC236}">
                <a16:creationId xmlns:a16="http://schemas.microsoft.com/office/drawing/2014/main" id="{B29A557A-F2FD-423E-8075-C7A3DA97ABDB}"/>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ackgroundRemoval t="31193" b="64220" l="9932" r="89384"/>
                    </a14:imgEffect>
                  </a14:imgLayer>
                </a14:imgProps>
              </a:ext>
              <a:ext uri="{28A0092B-C50C-407E-A947-70E740481C1C}">
                <a14:useLocalDpi xmlns:a14="http://schemas.microsoft.com/office/drawing/2010/main" val="0"/>
              </a:ext>
            </a:extLst>
          </a:blip>
          <a:srcRect l="11745" t="31049" r="7744" b="36968"/>
          <a:stretch/>
        </p:blipFill>
        <p:spPr bwMode="auto">
          <a:xfrm>
            <a:off x="7330528" y="2885692"/>
            <a:ext cx="2180492" cy="6466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Image result for kopiko logo png">
            <a:extLst>
              <a:ext uri="{FF2B5EF4-FFF2-40B4-BE49-F238E27FC236}">
                <a16:creationId xmlns:a16="http://schemas.microsoft.com/office/drawing/2014/main" id="{1E0E2711-47F5-4C6B-9598-B9D80B6DB9F0}"/>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33333" b="65556" l="8000" r="90000"/>
                    </a14:imgEffect>
                  </a14:imgLayer>
                </a14:imgProps>
              </a:ext>
              <a:ext uri="{28A0092B-C50C-407E-A947-70E740481C1C}">
                <a14:useLocalDpi xmlns:a14="http://schemas.microsoft.com/office/drawing/2010/main" val="0"/>
              </a:ext>
            </a:extLst>
          </a:blip>
          <a:srcRect l="8134" t="33002" r="8358" b="34494"/>
          <a:stretch/>
        </p:blipFill>
        <p:spPr bwMode="auto">
          <a:xfrm>
            <a:off x="9728349" y="3080634"/>
            <a:ext cx="1965825" cy="45910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descr="Image result for cadbury logo png">
            <a:extLst>
              <a:ext uri="{FF2B5EF4-FFF2-40B4-BE49-F238E27FC236}">
                <a16:creationId xmlns:a16="http://schemas.microsoft.com/office/drawing/2014/main" id="{0DA7E3FA-FC4C-4052-8D4A-1DA4D53ADF5D}"/>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25500" b="74667" l="19778" r="80000">
                        <a14:foregroundMark x1="62556" y1="27833" x2="62556" y2="27833"/>
                        <a14:foregroundMark x1="59667" y1="27500" x2="59667" y2="27500"/>
                        <a14:foregroundMark x1="54889" y1="26667" x2="54889" y2="26667"/>
                        <a14:foregroundMark x1="69889" y1="33167" x2="69889" y2="33167"/>
                        <a14:foregroundMark x1="73556" y1="36500" x2="73556" y2="36500"/>
                        <a14:foregroundMark x1="68333" y1="48500" x2="68333" y2="48500"/>
                        <a14:foregroundMark x1="62444" y1="47500" x2="62444" y2="47500"/>
                        <a14:foregroundMark x1="63889" y1="48667" x2="63889" y2="48667"/>
                        <a14:foregroundMark x1="62444" y1="44167" x2="62444" y2="44167"/>
                        <a14:foregroundMark x1="66778" y1="44833" x2="66778" y2="44833"/>
                        <a14:foregroundMark x1="75000" y1="42167" x2="75000" y2="42167"/>
                        <a14:foregroundMark x1="28222" y1="47500" x2="28222" y2="47500"/>
                        <a14:foregroundMark x1="30111" y1="46500" x2="30111" y2="46500"/>
                        <a14:foregroundMark x1="32667" y1="43167" x2="32667" y2="43167"/>
                        <a14:foregroundMark x1="34333" y1="40167" x2="34333" y2="40167"/>
                        <a14:foregroundMark x1="31889" y1="50500" x2="31889" y2="50500"/>
                        <a14:foregroundMark x1="33000" y1="53333" x2="33000" y2="53333"/>
                        <a14:foregroundMark x1="38111" y1="60500" x2="38111" y2="60500"/>
                        <a14:foregroundMark x1="26778" y1="57167" x2="26778" y2="57167"/>
                        <a14:foregroundMark x1="28222" y1="61833" x2="28222" y2="61833"/>
                        <a14:foregroundMark x1="32667" y1="63833" x2="32667" y2="63833"/>
                        <a14:foregroundMark x1="41111" y1="55333" x2="41111" y2="55333"/>
                        <a14:foregroundMark x1="44778" y1="53333" x2="44778" y2="53333"/>
                        <a14:foregroundMark x1="47778" y1="54167" x2="47778" y2="54167"/>
                        <a14:foregroundMark x1="52111" y1="49167" x2="52111" y2="49167"/>
                        <a14:foregroundMark x1="50000" y1="48167" x2="50000" y2="48167"/>
                        <a14:foregroundMark x1="49556" y1="43500" x2="49556" y2="43500"/>
                        <a14:foregroundMark x1="52222" y1="44833" x2="52222" y2="44833"/>
                        <a14:foregroundMark x1="54889" y1="47167" x2="54889" y2="47167"/>
                        <a14:foregroundMark x1="57111" y1="49500" x2="57111" y2="49500"/>
                      </a14:backgroundRemoval>
                    </a14:imgEffect>
                  </a14:imgLayer>
                </a14:imgProps>
              </a:ext>
              <a:ext uri="{28A0092B-C50C-407E-A947-70E740481C1C}">
                <a14:useLocalDpi xmlns:a14="http://schemas.microsoft.com/office/drawing/2010/main" val="0"/>
              </a:ext>
            </a:extLst>
          </a:blip>
          <a:srcRect l="19630" t="23333" r="19778" b="24000"/>
          <a:stretch/>
        </p:blipFill>
        <p:spPr bwMode="auto">
          <a:xfrm>
            <a:off x="1572737" y="4686086"/>
            <a:ext cx="1862623" cy="107932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Image result for happydent logo png">
            <a:extLst>
              <a:ext uri="{FF2B5EF4-FFF2-40B4-BE49-F238E27FC236}">
                <a16:creationId xmlns:a16="http://schemas.microsoft.com/office/drawing/2014/main" id="{DB7FC424-012B-43E5-8169-BD133ED8ADE3}"/>
              </a:ext>
            </a:extLst>
          </p:cNvPr>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4762" b="89418" l="1872" r="99599">
                        <a14:foregroundMark x1="96925" y1="50794" x2="96925" y2="50794"/>
                        <a14:foregroundMark x1="97995" y1="52910" x2="97995" y2="52910"/>
                        <a14:backgroundMark x1="14305" y1="34921" x2="14305" y2="34921"/>
                        <a14:backgroundMark x1="19920" y1="64550" x2="19920" y2="64550"/>
                        <a14:backgroundMark x1="73663" y1="50794" x2="73663" y2="50794"/>
                      </a14:backgroundRemoval>
                    </a14:imgEffect>
                  </a14:imgLayer>
                </a14:imgProps>
              </a:ext>
              <a:ext uri="{28A0092B-C50C-407E-A947-70E740481C1C}">
                <a14:useLocalDpi xmlns:a14="http://schemas.microsoft.com/office/drawing/2010/main" val="0"/>
              </a:ext>
            </a:extLst>
          </a:blip>
          <a:srcRect/>
          <a:stretch>
            <a:fillRect/>
          </a:stretch>
        </p:blipFill>
        <p:spPr bwMode="auto">
          <a:xfrm>
            <a:off x="3846464" y="4967254"/>
            <a:ext cx="2046054" cy="51698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6" descr="Image result for doublemint logo png">
            <a:extLst>
              <a:ext uri="{FF2B5EF4-FFF2-40B4-BE49-F238E27FC236}">
                <a16:creationId xmlns:a16="http://schemas.microsoft.com/office/drawing/2014/main" id="{40DDF37E-EB7E-4EBD-B8D9-F45E06E1018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063192" y="4572637"/>
            <a:ext cx="2180492" cy="145366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Image result for Chupa Chups logo png">
            <a:extLst>
              <a:ext uri="{FF2B5EF4-FFF2-40B4-BE49-F238E27FC236}">
                <a16:creationId xmlns:a16="http://schemas.microsoft.com/office/drawing/2014/main" id="{52E3CE97-ABFB-4148-9010-890401A9899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685362" y="4612183"/>
            <a:ext cx="1579428" cy="1558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640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2ECA7-571C-43DF-AF84-F07C77114399}"/>
              </a:ext>
            </a:extLst>
          </p:cNvPr>
          <p:cNvSpPr>
            <a:spLocks noGrp="1"/>
          </p:cNvSpPr>
          <p:nvPr>
            <p:ph type="title"/>
          </p:nvPr>
        </p:nvSpPr>
        <p:spPr/>
        <p:txBody>
          <a:bodyPr/>
          <a:lstStyle/>
          <a:p>
            <a:r>
              <a:rPr lang="en-US" sz="3600" dirty="0">
                <a:solidFill>
                  <a:schemeClr val="bg2"/>
                </a:solidFill>
              </a:rPr>
              <a:t>Did you see Pulse advertisement and where?</a:t>
            </a:r>
          </a:p>
        </p:txBody>
      </p:sp>
      <p:graphicFrame>
        <p:nvGraphicFramePr>
          <p:cNvPr id="3" name="Chart 2">
            <a:extLst>
              <a:ext uri="{FF2B5EF4-FFF2-40B4-BE49-F238E27FC236}">
                <a16:creationId xmlns:a16="http://schemas.microsoft.com/office/drawing/2014/main" id="{6465A78D-1238-4E4A-B7A0-A3F142855C2A}"/>
              </a:ext>
            </a:extLst>
          </p:cNvPr>
          <p:cNvGraphicFramePr>
            <a:graphicFrameLocks/>
          </p:cNvGraphicFramePr>
          <p:nvPr>
            <p:extLst>
              <p:ext uri="{D42A27DB-BD31-4B8C-83A1-F6EECF244321}">
                <p14:modId xmlns:p14="http://schemas.microsoft.com/office/powerpoint/2010/main" val="881478429"/>
              </p:ext>
            </p:extLst>
          </p:nvPr>
        </p:nvGraphicFramePr>
        <p:xfrm>
          <a:off x="-195943" y="1998617"/>
          <a:ext cx="4500154" cy="3708263"/>
        </p:xfrm>
        <a:graphic>
          <a:graphicData uri="http://schemas.openxmlformats.org/drawingml/2006/chart">
            <c:chart xmlns:c="http://schemas.openxmlformats.org/drawingml/2006/chart" xmlns:r="http://schemas.openxmlformats.org/officeDocument/2006/relationships" r:id="rId2"/>
          </a:graphicData>
        </a:graphic>
      </p:graphicFrame>
      <p:sp>
        <p:nvSpPr>
          <p:cNvPr id="4" name="Arrow: Right 3">
            <a:extLst>
              <a:ext uri="{FF2B5EF4-FFF2-40B4-BE49-F238E27FC236}">
                <a16:creationId xmlns:a16="http://schemas.microsoft.com/office/drawing/2014/main" id="{DFB4ADB2-BE96-4B91-8DDD-56689E1849E2}"/>
              </a:ext>
            </a:extLst>
          </p:cNvPr>
          <p:cNvSpPr/>
          <p:nvPr/>
        </p:nvSpPr>
        <p:spPr>
          <a:xfrm>
            <a:off x="3557334" y="3644537"/>
            <a:ext cx="1785374" cy="927882"/>
          </a:xfrm>
          <a:prstGeom prst="rightArrow">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Out of 78%</a:t>
            </a:r>
          </a:p>
        </p:txBody>
      </p:sp>
      <p:sp>
        <p:nvSpPr>
          <p:cNvPr id="9" name="Rectangle: Rounded Corners 8">
            <a:extLst>
              <a:ext uri="{FF2B5EF4-FFF2-40B4-BE49-F238E27FC236}">
                <a16:creationId xmlns:a16="http://schemas.microsoft.com/office/drawing/2014/main" id="{34FAEAAF-158F-4A2B-B862-AB2B50AAB5FF}"/>
              </a:ext>
            </a:extLst>
          </p:cNvPr>
          <p:cNvSpPr/>
          <p:nvPr/>
        </p:nvSpPr>
        <p:spPr>
          <a:xfrm>
            <a:off x="664492" y="6116595"/>
            <a:ext cx="10863013" cy="596279"/>
          </a:xfrm>
          <a:prstGeom prst="round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While Majority of respondents saw Pulse advertisement and in which 47% respondents saw it on Television, 14% and 6% saw on online, Posters respectively. </a:t>
            </a:r>
          </a:p>
        </p:txBody>
      </p:sp>
      <p:graphicFrame>
        <p:nvGraphicFramePr>
          <p:cNvPr id="7" name="Chart 6">
            <a:extLst>
              <a:ext uri="{FF2B5EF4-FFF2-40B4-BE49-F238E27FC236}">
                <a16:creationId xmlns:a16="http://schemas.microsoft.com/office/drawing/2014/main" id="{442BFA2F-2A87-436D-9FDA-81883716AF09}"/>
              </a:ext>
            </a:extLst>
          </p:cNvPr>
          <p:cNvGraphicFramePr>
            <a:graphicFrameLocks/>
          </p:cNvGraphicFramePr>
          <p:nvPr>
            <p:extLst>
              <p:ext uri="{D42A27DB-BD31-4B8C-83A1-F6EECF244321}">
                <p14:modId xmlns:p14="http://schemas.microsoft.com/office/powerpoint/2010/main" val="1981909690"/>
              </p:ext>
            </p:extLst>
          </p:nvPr>
        </p:nvGraphicFramePr>
        <p:xfrm>
          <a:off x="5172891" y="2199068"/>
          <a:ext cx="7019109" cy="37638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28751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75C9-D64F-4295-92D5-4BF0C3CB873D}"/>
              </a:ext>
            </a:extLst>
          </p:cNvPr>
          <p:cNvSpPr>
            <a:spLocks noGrp="1"/>
          </p:cNvSpPr>
          <p:nvPr>
            <p:ph type="title"/>
          </p:nvPr>
        </p:nvSpPr>
        <p:spPr/>
        <p:txBody>
          <a:bodyPr/>
          <a:lstStyle/>
          <a:p>
            <a:r>
              <a:rPr lang="en-US" dirty="0">
                <a:solidFill>
                  <a:schemeClr val="bg2"/>
                </a:solidFill>
              </a:rPr>
              <a:t>What was Pulse ad about?</a:t>
            </a:r>
          </a:p>
        </p:txBody>
      </p:sp>
      <p:sp>
        <p:nvSpPr>
          <p:cNvPr id="7" name="Thought Bubble: Cloud 6">
            <a:extLst>
              <a:ext uri="{FF2B5EF4-FFF2-40B4-BE49-F238E27FC236}">
                <a16:creationId xmlns:a16="http://schemas.microsoft.com/office/drawing/2014/main" id="{615DF760-E788-40CB-8135-3CB2BFE98AB0}"/>
              </a:ext>
            </a:extLst>
          </p:cNvPr>
          <p:cNvSpPr/>
          <p:nvPr/>
        </p:nvSpPr>
        <p:spPr>
          <a:xfrm>
            <a:off x="0" y="2329248"/>
            <a:ext cx="5004487" cy="1575487"/>
          </a:xfrm>
          <a:prstGeom prst="cloudCallout">
            <a:avLst/>
          </a:prstGeom>
          <a:solidFill>
            <a:schemeClr val="tx1">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sv-SE" dirty="0">
                <a:solidFill>
                  <a:schemeClr val="bg1"/>
                </a:solidFill>
              </a:rPr>
              <a:t>”Pulse me chupe tangypan Ka har koi dewaana hojaye pran jayee par pulse na jaye”</a:t>
            </a:r>
            <a:endParaRPr lang="en-US" dirty="0">
              <a:solidFill>
                <a:schemeClr val="bg1"/>
              </a:solidFill>
            </a:endParaRPr>
          </a:p>
        </p:txBody>
      </p:sp>
      <p:sp>
        <p:nvSpPr>
          <p:cNvPr id="8" name="Thought Bubble: Cloud 7">
            <a:extLst>
              <a:ext uri="{FF2B5EF4-FFF2-40B4-BE49-F238E27FC236}">
                <a16:creationId xmlns:a16="http://schemas.microsoft.com/office/drawing/2014/main" id="{E4967A34-8094-47C6-8B79-43BE8175A27E}"/>
              </a:ext>
            </a:extLst>
          </p:cNvPr>
          <p:cNvSpPr/>
          <p:nvPr/>
        </p:nvSpPr>
        <p:spPr>
          <a:xfrm>
            <a:off x="7537623" y="1825047"/>
            <a:ext cx="4223990" cy="2787958"/>
          </a:xfrm>
          <a:prstGeom prst="cloudCallout">
            <a:avLst/>
          </a:prstGeom>
          <a:solidFill>
            <a:schemeClr val="tx1">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“A group of friends act as if their house has caught fire just to scare one of the friends to take out all the candies he has hidden in different corners of the house”</a:t>
            </a:r>
          </a:p>
          <a:p>
            <a:pPr algn="ctr"/>
            <a:endParaRPr lang="en-US" sz="1600" dirty="0">
              <a:solidFill>
                <a:schemeClr val="bg1"/>
              </a:solidFill>
            </a:endParaRPr>
          </a:p>
        </p:txBody>
      </p:sp>
      <p:sp>
        <p:nvSpPr>
          <p:cNvPr id="9" name="Thought Bubble: Cloud 8">
            <a:extLst>
              <a:ext uri="{FF2B5EF4-FFF2-40B4-BE49-F238E27FC236}">
                <a16:creationId xmlns:a16="http://schemas.microsoft.com/office/drawing/2014/main" id="{AE65E953-9274-4F87-8933-54433987840D}"/>
              </a:ext>
            </a:extLst>
          </p:cNvPr>
          <p:cNvSpPr/>
          <p:nvPr/>
        </p:nvSpPr>
        <p:spPr>
          <a:xfrm>
            <a:off x="2891480" y="3734336"/>
            <a:ext cx="5004487" cy="1848324"/>
          </a:xfrm>
          <a:prstGeom prst="cloudCallout">
            <a:avLst/>
          </a:prstGeom>
          <a:solidFill>
            <a:schemeClr val="tx1">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“Girl try to convince boy she had break up and she feels for that boy but boy said he finished last pulse candy”</a:t>
            </a:r>
          </a:p>
          <a:p>
            <a:pPr algn="ctr"/>
            <a:endParaRPr lang="en-US" sz="1600" dirty="0">
              <a:solidFill>
                <a:schemeClr val="bg1"/>
              </a:solidFill>
            </a:endParaRPr>
          </a:p>
        </p:txBody>
      </p:sp>
      <p:sp>
        <p:nvSpPr>
          <p:cNvPr id="10" name="Thought Bubble: Cloud 9">
            <a:extLst>
              <a:ext uri="{FF2B5EF4-FFF2-40B4-BE49-F238E27FC236}">
                <a16:creationId xmlns:a16="http://schemas.microsoft.com/office/drawing/2014/main" id="{AE3C802F-2054-4360-A286-FBF8C4BDEB35}"/>
              </a:ext>
            </a:extLst>
          </p:cNvPr>
          <p:cNvSpPr/>
          <p:nvPr/>
        </p:nvSpPr>
        <p:spPr>
          <a:xfrm>
            <a:off x="10256186" y="4379806"/>
            <a:ext cx="1712082" cy="1053896"/>
          </a:xfrm>
          <a:prstGeom prst="cloudCallout">
            <a:avLst/>
          </a:prstGeom>
          <a:solidFill>
            <a:schemeClr val="tx1">
              <a:lumMod val="7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dirty="0">
                <a:solidFill>
                  <a:schemeClr val="bg1"/>
                </a:solidFill>
              </a:rPr>
              <a:t>“Office TVC”</a:t>
            </a:r>
          </a:p>
          <a:p>
            <a:pPr algn="just"/>
            <a:endParaRPr lang="en-US" sz="1600" dirty="0">
              <a:solidFill>
                <a:schemeClr val="bg1"/>
              </a:solidFill>
            </a:endParaRPr>
          </a:p>
        </p:txBody>
      </p:sp>
      <p:sp>
        <p:nvSpPr>
          <p:cNvPr id="11" name="Oval 10">
            <a:extLst>
              <a:ext uri="{FF2B5EF4-FFF2-40B4-BE49-F238E27FC236}">
                <a16:creationId xmlns:a16="http://schemas.microsoft.com/office/drawing/2014/main" id="{67A4E3D0-E6EA-4645-AD22-3874C39C8324}"/>
              </a:ext>
            </a:extLst>
          </p:cNvPr>
          <p:cNvSpPr/>
          <p:nvPr/>
        </p:nvSpPr>
        <p:spPr>
          <a:xfrm>
            <a:off x="464010" y="4132972"/>
            <a:ext cx="1414217" cy="1300730"/>
          </a:xfrm>
          <a:prstGeom prst="ellipse">
            <a:avLst/>
          </a:prstGeom>
          <a:solidFill>
            <a:srgbClr val="00C6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The ending part of the TVC</a:t>
            </a:r>
          </a:p>
        </p:txBody>
      </p:sp>
      <p:sp>
        <p:nvSpPr>
          <p:cNvPr id="12" name="Oval 11">
            <a:extLst>
              <a:ext uri="{FF2B5EF4-FFF2-40B4-BE49-F238E27FC236}">
                <a16:creationId xmlns:a16="http://schemas.microsoft.com/office/drawing/2014/main" id="{7C89AD65-E7E8-45E2-91DD-C4755471E33A}"/>
              </a:ext>
            </a:extLst>
          </p:cNvPr>
          <p:cNvSpPr/>
          <p:nvPr/>
        </p:nvSpPr>
        <p:spPr>
          <a:xfrm>
            <a:off x="2904509" y="5557270"/>
            <a:ext cx="1414217" cy="1300730"/>
          </a:xfrm>
          <a:prstGeom prst="ellipse">
            <a:avLst/>
          </a:prstGeom>
          <a:solidFill>
            <a:srgbClr val="00C6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Office TVC</a:t>
            </a:r>
          </a:p>
        </p:txBody>
      </p:sp>
      <p:sp>
        <p:nvSpPr>
          <p:cNvPr id="13" name="Oval 12">
            <a:extLst>
              <a:ext uri="{FF2B5EF4-FFF2-40B4-BE49-F238E27FC236}">
                <a16:creationId xmlns:a16="http://schemas.microsoft.com/office/drawing/2014/main" id="{B2FE088E-06C0-44C3-A5A5-D1030A07797E}"/>
              </a:ext>
            </a:extLst>
          </p:cNvPr>
          <p:cNvSpPr/>
          <p:nvPr/>
        </p:nvSpPr>
        <p:spPr>
          <a:xfrm>
            <a:off x="8102622" y="5032953"/>
            <a:ext cx="1414217" cy="1300730"/>
          </a:xfrm>
          <a:prstGeom prst="ellipse">
            <a:avLst/>
          </a:prstGeom>
          <a:solidFill>
            <a:srgbClr val="00C6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First TVC of Pulse</a:t>
            </a:r>
          </a:p>
        </p:txBody>
      </p:sp>
      <p:sp>
        <p:nvSpPr>
          <p:cNvPr id="14" name="Oval 13">
            <a:extLst>
              <a:ext uri="{FF2B5EF4-FFF2-40B4-BE49-F238E27FC236}">
                <a16:creationId xmlns:a16="http://schemas.microsoft.com/office/drawing/2014/main" id="{3FD751C6-6D10-4E18-81AF-6BB14CE69473}"/>
              </a:ext>
            </a:extLst>
          </p:cNvPr>
          <p:cNvSpPr/>
          <p:nvPr/>
        </p:nvSpPr>
        <p:spPr>
          <a:xfrm>
            <a:off x="9967781" y="5582660"/>
            <a:ext cx="1414217" cy="1275340"/>
          </a:xfrm>
          <a:prstGeom prst="ellipse">
            <a:avLst/>
          </a:prstGeom>
          <a:solidFill>
            <a:srgbClr val="00C6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Second TVC of Pulse </a:t>
            </a:r>
          </a:p>
        </p:txBody>
      </p:sp>
    </p:spTree>
    <p:extLst>
      <p:ext uri="{BB962C8B-B14F-4D97-AF65-F5344CB8AC3E}">
        <p14:creationId xmlns:p14="http://schemas.microsoft.com/office/powerpoint/2010/main" val="1891194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197A9-E7BF-4C49-9F37-F878740150AD}"/>
              </a:ext>
            </a:extLst>
          </p:cNvPr>
          <p:cNvSpPr>
            <a:spLocks noGrp="1"/>
          </p:cNvSpPr>
          <p:nvPr>
            <p:ph type="title"/>
          </p:nvPr>
        </p:nvSpPr>
        <p:spPr/>
        <p:txBody>
          <a:bodyPr/>
          <a:lstStyle/>
          <a:p>
            <a:r>
              <a:rPr lang="en-US" dirty="0">
                <a:solidFill>
                  <a:schemeClr val="bg2"/>
                </a:solidFill>
              </a:rPr>
              <a:t> Tagline of each brand</a:t>
            </a:r>
            <a:endParaRPr lang="en-US" dirty="0"/>
          </a:p>
        </p:txBody>
      </p:sp>
      <p:graphicFrame>
        <p:nvGraphicFramePr>
          <p:cNvPr id="4" name="Chart 3">
            <a:extLst>
              <a:ext uri="{FF2B5EF4-FFF2-40B4-BE49-F238E27FC236}">
                <a16:creationId xmlns:a16="http://schemas.microsoft.com/office/drawing/2014/main" id="{4079FF67-B6E1-43B7-86F7-956E5E6FE0A6}"/>
              </a:ext>
            </a:extLst>
          </p:cNvPr>
          <p:cNvGraphicFramePr>
            <a:graphicFrameLocks/>
          </p:cNvGraphicFramePr>
          <p:nvPr>
            <p:extLst>
              <p:ext uri="{D42A27DB-BD31-4B8C-83A1-F6EECF244321}">
                <p14:modId xmlns:p14="http://schemas.microsoft.com/office/powerpoint/2010/main" val="3857076750"/>
              </p:ext>
            </p:extLst>
          </p:nvPr>
        </p:nvGraphicFramePr>
        <p:xfrm>
          <a:off x="0" y="2392427"/>
          <a:ext cx="5009882" cy="3724168"/>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Rounded Corners 4">
            <a:extLst>
              <a:ext uri="{FF2B5EF4-FFF2-40B4-BE49-F238E27FC236}">
                <a16:creationId xmlns:a16="http://schemas.microsoft.com/office/drawing/2014/main" id="{8F1B8B5C-8432-4EC3-8BC5-B9F5EA97FF4B}"/>
              </a:ext>
            </a:extLst>
          </p:cNvPr>
          <p:cNvSpPr/>
          <p:nvPr/>
        </p:nvSpPr>
        <p:spPr>
          <a:xfrm>
            <a:off x="664492" y="6116595"/>
            <a:ext cx="10863013" cy="596279"/>
          </a:xfrm>
          <a:prstGeom prst="roundRect">
            <a:avLst/>
          </a:prstGeom>
          <a:solidFill>
            <a:schemeClr val="tx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bg1"/>
                </a:solidFill>
              </a:rPr>
              <a:t>37% respondents know about Pulse tagline and only 26% respondents know Alpenliebe tagline</a:t>
            </a:r>
          </a:p>
        </p:txBody>
      </p:sp>
      <p:grpSp>
        <p:nvGrpSpPr>
          <p:cNvPr id="3" name="Group 2">
            <a:extLst>
              <a:ext uri="{FF2B5EF4-FFF2-40B4-BE49-F238E27FC236}">
                <a16:creationId xmlns:a16="http://schemas.microsoft.com/office/drawing/2014/main" id="{4CD6F4F5-A515-4AB0-90E6-E19812F96F1B}"/>
              </a:ext>
            </a:extLst>
          </p:cNvPr>
          <p:cNvGrpSpPr/>
          <p:nvPr/>
        </p:nvGrpSpPr>
        <p:grpSpPr>
          <a:xfrm>
            <a:off x="5512722" y="2510151"/>
            <a:ext cx="6745697" cy="3404070"/>
            <a:chOff x="5512722" y="2510151"/>
            <a:chExt cx="6745697" cy="3404070"/>
          </a:xfrm>
        </p:grpSpPr>
        <p:sp>
          <p:nvSpPr>
            <p:cNvPr id="6" name="TextBox 5">
              <a:extLst>
                <a:ext uri="{FF2B5EF4-FFF2-40B4-BE49-F238E27FC236}">
                  <a16:creationId xmlns:a16="http://schemas.microsoft.com/office/drawing/2014/main" id="{459A295F-E37A-4E17-8615-94F701940923}"/>
                </a:ext>
              </a:extLst>
            </p:cNvPr>
            <p:cNvSpPr txBox="1"/>
            <p:nvPr/>
          </p:nvSpPr>
          <p:spPr>
            <a:xfrm>
              <a:off x="5517456" y="2510151"/>
              <a:ext cx="819455" cy="400110"/>
            </a:xfrm>
            <a:prstGeom prst="rect">
              <a:avLst/>
            </a:prstGeom>
            <a:solidFill>
              <a:schemeClr val="tx1">
                <a:lumMod val="50000"/>
              </a:schemeClr>
            </a:solidFill>
            <a:ln>
              <a:noFill/>
            </a:ln>
          </p:spPr>
          <p:txBody>
            <a:bodyPr wrap="none" rtlCol="0">
              <a:spAutoFit/>
            </a:bodyPr>
            <a:lstStyle/>
            <a:p>
              <a:r>
                <a:rPr lang="en-US" sz="2000" b="1" dirty="0"/>
                <a:t>Pulse</a:t>
              </a:r>
            </a:p>
          </p:txBody>
        </p:sp>
        <p:sp>
          <p:nvSpPr>
            <p:cNvPr id="7" name="TextBox 6">
              <a:extLst>
                <a:ext uri="{FF2B5EF4-FFF2-40B4-BE49-F238E27FC236}">
                  <a16:creationId xmlns:a16="http://schemas.microsoft.com/office/drawing/2014/main" id="{460C7250-BAC7-45F4-A62F-0EC20DD1B8EB}"/>
                </a:ext>
              </a:extLst>
            </p:cNvPr>
            <p:cNvSpPr txBox="1"/>
            <p:nvPr/>
          </p:nvSpPr>
          <p:spPr>
            <a:xfrm>
              <a:off x="6406604" y="2540929"/>
              <a:ext cx="5009881" cy="369332"/>
            </a:xfrm>
            <a:prstGeom prst="rect">
              <a:avLst/>
            </a:prstGeom>
            <a:noFill/>
          </p:spPr>
          <p:txBody>
            <a:bodyPr wrap="square" rtlCol="0">
              <a:spAutoFit/>
            </a:bodyPr>
            <a:lstStyle/>
            <a:p>
              <a:r>
                <a:rPr lang="en-US" dirty="0"/>
                <a:t>“</a:t>
              </a:r>
              <a:r>
                <a:rPr lang="en-US" dirty="0" err="1"/>
                <a:t>Pran</a:t>
              </a:r>
              <a:r>
                <a:rPr lang="en-US" dirty="0"/>
                <a:t> </a:t>
              </a:r>
              <a:r>
                <a:rPr lang="en-US" dirty="0" err="1"/>
                <a:t>Jaaye</a:t>
              </a:r>
              <a:r>
                <a:rPr lang="en-US" dirty="0"/>
                <a:t> Par Pulse Na </a:t>
              </a:r>
              <a:r>
                <a:rPr lang="en-US" dirty="0" err="1"/>
                <a:t>Jaaye</a:t>
              </a:r>
              <a:r>
                <a:rPr lang="en-US" dirty="0"/>
                <a:t>”</a:t>
              </a:r>
            </a:p>
          </p:txBody>
        </p:sp>
        <p:sp>
          <p:nvSpPr>
            <p:cNvPr id="8" name="TextBox 7">
              <a:extLst>
                <a:ext uri="{FF2B5EF4-FFF2-40B4-BE49-F238E27FC236}">
                  <a16:creationId xmlns:a16="http://schemas.microsoft.com/office/drawing/2014/main" id="{A2F45F73-7BD4-4BFD-9D15-8F56AF0E1424}"/>
                </a:ext>
              </a:extLst>
            </p:cNvPr>
            <p:cNvSpPr txBox="1"/>
            <p:nvPr/>
          </p:nvSpPr>
          <p:spPr>
            <a:xfrm>
              <a:off x="5517456" y="3079664"/>
              <a:ext cx="1548395" cy="400110"/>
            </a:xfrm>
            <a:prstGeom prst="rect">
              <a:avLst/>
            </a:prstGeom>
            <a:solidFill>
              <a:schemeClr val="tx1">
                <a:lumMod val="50000"/>
              </a:schemeClr>
            </a:solidFill>
            <a:ln>
              <a:noFill/>
            </a:ln>
          </p:spPr>
          <p:txBody>
            <a:bodyPr wrap="square" rtlCol="0">
              <a:spAutoFit/>
            </a:bodyPr>
            <a:lstStyle/>
            <a:p>
              <a:r>
                <a:rPr lang="en-US" sz="2000" b="1" dirty="0"/>
                <a:t>Alpenliebe</a:t>
              </a:r>
            </a:p>
          </p:txBody>
        </p:sp>
        <p:sp>
          <p:nvSpPr>
            <p:cNvPr id="9" name="TextBox 8">
              <a:extLst>
                <a:ext uri="{FF2B5EF4-FFF2-40B4-BE49-F238E27FC236}">
                  <a16:creationId xmlns:a16="http://schemas.microsoft.com/office/drawing/2014/main" id="{F63CD1BB-82F3-43C6-9208-D530E492FDF4}"/>
                </a:ext>
              </a:extLst>
            </p:cNvPr>
            <p:cNvSpPr txBox="1"/>
            <p:nvPr/>
          </p:nvSpPr>
          <p:spPr>
            <a:xfrm>
              <a:off x="7065851" y="3059668"/>
              <a:ext cx="5009881" cy="369332"/>
            </a:xfrm>
            <a:prstGeom prst="rect">
              <a:avLst/>
            </a:prstGeom>
            <a:noFill/>
          </p:spPr>
          <p:txBody>
            <a:bodyPr wrap="square" rtlCol="0">
              <a:spAutoFit/>
            </a:bodyPr>
            <a:lstStyle/>
            <a:p>
              <a:r>
                <a:rPr lang="en-US" dirty="0"/>
                <a:t>“</a:t>
              </a:r>
              <a:r>
                <a:rPr lang="en-US" dirty="0" err="1"/>
                <a:t>Jee</a:t>
              </a:r>
              <a:r>
                <a:rPr lang="en-US" dirty="0"/>
                <a:t> </a:t>
              </a:r>
              <a:r>
                <a:rPr lang="en-US" dirty="0" err="1"/>
                <a:t>Lalchaye</a:t>
              </a:r>
              <a:r>
                <a:rPr lang="en-US" dirty="0"/>
                <a:t> </a:t>
              </a:r>
              <a:r>
                <a:rPr lang="en-US" dirty="0" err="1"/>
                <a:t>Raha</a:t>
              </a:r>
              <a:r>
                <a:rPr lang="en-US" dirty="0"/>
                <a:t> Na Jaye”</a:t>
              </a:r>
            </a:p>
          </p:txBody>
        </p:sp>
        <p:sp>
          <p:nvSpPr>
            <p:cNvPr id="10" name="TextBox 9">
              <a:extLst>
                <a:ext uri="{FF2B5EF4-FFF2-40B4-BE49-F238E27FC236}">
                  <a16:creationId xmlns:a16="http://schemas.microsoft.com/office/drawing/2014/main" id="{0173198B-F9B2-419A-A1B0-00ACF780C247}"/>
                </a:ext>
              </a:extLst>
            </p:cNvPr>
            <p:cNvSpPr txBox="1"/>
            <p:nvPr/>
          </p:nvSpPr>
          <p:spPr>
            <a:xfrm>
              <a:off x="5517456" y="3685127"/>
              <a:ext cx="2402541" cy="369332"/>
            </a:xfrm>
            <a:prstGeom prst="rect">
              <a:avLst/>
            </a:prstGeom>
            <a:solidFill>
              <a:schemeClr val="tx1">
                <a:lumMod val="50000"/>
              </a:schemeClr>
            </a:solidFill>
            <a:ln>
              <a:noFill/>
            </a:ln>
          </p:spPr>
          <p:txBody>
            <a:bodyPr wrap="square" rtlCol="0">
              <a:spAutoFit/>
            </a:bodyPr>
            <a:lstStyle/>
            <a:p>
              <a:pPr algn="ctr"/>
              <a:r>
                <a:rPr lang="en-US" b="1" dirty="0"/>
                <a:t>Parle Kaccha Aam</a:t>
              </a:r>
            </a:p>
          </p:txBody>
        </p:sp>
        <p:sp>
          <p:nvSpPr>
            <p:cNvPr id="11" name="TextBox 10">
              <a:extLst>
                <a:ext uri="{FF2B5EF4-FFF2-40B4-BE49-F238E27FC236}">
                  <a16:creationId xmlns:a16="http://schemas.microsoft.com/office/drawing/2014/main" id="{F0BC544E-97B8-45F0-AA5F-B52C335E4B24}"/>
                </a:ext>
              </a:extLst>
            </p:cNvPr>
            <p:cNvSpPr txBox="1"/>
            <p:nvPr/>
          </p:nvSpPr>
          <p:spPr>
            <a:xfrm>
              <a:off x="7919997" y="3698582"/>
              <a:ext cx="4297250" cy="369332"/>
            </a:xfrm>
            <a:prstGeom prst="rect">
              <a:avLst/>
            </a:prstGeom>
            <a:noFill/>
          </p:spPr>
          <p:txBody>
            <a:bodyPr wrap="square" rtlCol="0">
              <a:spAutoFit/>
            </a:bodyPr>
            <a:lstStyle/>
            <a:p>
              <a:r>
                <a:rPr lang="en-US" dirty="0"/>
                <a:t>“Kaccha Aam </a:t>
              </a:r>
              <a:r>
                <a:rPr lang="en-US" dirty="0" err="1"/>
                <a:t>ki</a:t>
              </a:r>
              <a:r>
                <a:rPr lang="en-US" dirty="0"/>
                <a:t> Xerox copy”.</a:t>
              </a:r>
            </a:p>
          </p:txBody>
        </p:sp>
        <p:sp>
          <p:nvSpPr>
            <p:cNvPr id="12" name="TextBox 11">
              <a:extLst>
                <a:ext uri="{FF2B5EF4-FFF2-40B4-BE49-F238E27FC236}">
                  <a16:creationId xmlns:a16="http://schemas.microsoft.com/office/drawing/2014/main" id="{2DAEB052-E548-491A-B500-3553E9D5AF34}"/>
                </a:ext>
              </a:extLst>
            </p:cNvPr>
            <p:cNvSpPr txBox="1"/>
            <p:nvPr/>
          </p:nvSpPr>
          <p:spPr>
            <a:xfrm>
              <a:off x="5517456" y="4242834"/>
              <a:ext cx="1700425" cy="400110"/>
            </a:xfrm>
            <a:prstGeom prst="rect">
              <a:avLst/>
            </a:prstGeom>
            <a:solidFill>
              <a:schemeClr val="tx1">
                <a:lumMod val="50000"/>
              </a:schemeClr>
            </a:solidFill>
            <a:ln>
              <a:noFill/>
            </a:ln>
          </p:spPr>
          <p:txBody>
            <a:bodyPr wrap="square" rtlCol="0">
              <a:spAutoFit/>
            </a:bodyPr>
            <a:lstStyle/>
            <a:p>
              <a:r>
                <a:rPr lang="en-US" sz="2000" b="1" dirty="0"/>
                <a:t>Candyman </a:t>
              </a:r>
            </a:p>
          </p:txBody>
        </p:sp>
        <p:sp>
          <p:nvSpPr>
            <p:cNvPr id="13" name="TextBox 12">
              <a:extLst>
                <a:ext uri="{FF2B5EF4-FFF2-40B4-BE49-F238E27FC236}">
                  <a16:creationId xmlns:a16="http://schemas.microsoft.com/office/drawing/2014/main" id="{EEC54B53-2DB7-4A2B-9908-C2FCBB8A74CA}"/>
                </a:ext>
              </a:extLst>
            </p:cNvPr>
            <p:cNvSpPr txBox="1"/>
            <p:nvPr/>
          </p:nvSpPr>
          <p:spPr>
            <a:xfrm>
              <a:off x="7314859" y="4268674"/>
              <a:ext cx="4067139" cy="369332"/>
            </a:xfrm>
            <a:prstGeom prst="rect">
              <a:avLst/>
            </a:prstGeom>
            <a:noFill/>
          </p:spPr>
          <p:txBody>
            <a:bodyPr wrap="none" rtlCol="0">
              <a:spAutoFit/>
            </a:bodyPr>
            <a:lstStyle/>
            <a:p>
              <a:r>
                <a:rPr lang="en-US" dirty="0"/>
                <a:t>“</a:t>
              </a:r>
              <a:r>
                <a:rPr lang="en-US" dirty="0" err="1"/>
                <a:t>Kuch</a:t>
              </a:r>
              <a:r>
                <a:rPr lang="en-US" dirty="0"/>
                <a:t> </a:t>
              </a:r>
              <a:r>
                <a:rPr lang="en-US" dirty="0" err="1"/>
                <a:t>Bhi</a:t>
              </a:r>
              <a:r>
                <a:rPr lang="en-US" dirty="0"/>
                <a:t> </a:t>
              </a:r>
              <a:r>
                <a:rPr lang="en-US" dirty="0" err="1"/>
                <a:t>Karega</a:t>
              </a:r>
              <a:r>
                <a:rPr lang="en-US" dirty="0"/>
                <a:t> for CANDYMAN”</a:t>
              </a:r>
            </a:p>
          </p:txBody>
        </p:sp>
        <p:sp>
          <p:nvSpPr>
            <p:cNvPr id="14" name="TextBox 13">
              <a:extLst>
                <a:ext uri="{FF2B5EF4-FFF2-40B4-BE49-F238E27FC236}">
                  <a16:creationId xmlns:a16="http://schemas.microsoft.com/office/drawing/2014/main" id="{CC516CE4-E411-42C9-84CC-470818840DE3}"/>
                </a:ext>
              </a:extLst>
            </p:cNvPr>
            <p:cNvSpPr txBox="1"/>
            <p:nvPr/>
          </p:nvSpPr>
          <p:spPr>
            <a:xfrm>
              <a:off x="5512722" y="4845849"/>
              <a:ext cx="1050288" cy="1015663"/>
            </a:xfrm>
            <a:prstGeom prst="rect">
              <a:avLst/>
            </a:prstGeom>
            <a:solidFill>
              <a:schemeClr val="tx1">
                <a:lumMod val="50000"/>
              </a:schemeClr>
            </a:solidFill>
            <a:ln>
              <a:noFill/>
            </a:ln>
          </p:spPr>
          <p:txBody>
            <a:bodyPr wrap="none" rtlCol="0">
              <a:spAutoFit/>
            </a:bodyPr>
            <a:lstStyle/>
            <a:p>
              <a:endParaRPr lang="en-US" sz="2000" b="1" dirty="0"/>
            </a:p>
            <a:p>
              <a:r>
                <a:rPr lang="en-US" sz="2000" b="1" dirty="0"/>
                <a:t>Kopiko</a:t>
              </a:r>
            </a:p>
            <a:p>
              <a:endParaRPr lang="en-US" sz="2000" b="1" dirty="0"/>
            </a:p>
          </p:txBody>
        </p:sp>
        <p:sp>
          <p:nvSpPr>
            <p:cNvPr id="15" name="TextBox 14">
              <a:extLst>
                <a:ext uri="{FF2B5EF4-FFF2-40B4-BE49-F238E27FC236}">
                  <a16:creationId xmlns:a16="http://schemas.microsoft.com/office/drawing/2014/main" id="{AEBE3C3F-8166-4A8F-BF5D-72CA89A3BC93}"/>
                </a:ext>
              </a:extLst>
            </p:cNvPr>
            <p:cNvSpPr txBox="1"/>
            <p:nvPr/>
          </p:nvSpPr>
          <p:spPr>
            <a:xfrm>
              <a:off x="6718726" y="4793285"/>
              <a:ext cx="3653564" cy="369332"/>
            </a:xfrm>
            <a:prstGeom prst="rect">
              <a:avLst/>
            </a:prstGeom>
            <a:noFill/>
          </p:spPr>
          <p:txBody>
            <a:bodyPr wrap="none" rtlCol="0">
              <a:spAutoFit/>
            </a:bodyPr>
            <a:lstStyle/>
            <a:p>
              <a:r>
                <a:rPr lang="en-US" dirty="0"/>
                <a:t>“JAAGE RAHO. AAGEY RAHO”.</a:t>
              </a:r>
            </a:p>
          </p:txBody>
        </p:sp>
        <p:sp>
          <p:nvSpPr>
            <p:cNvPr id="16" name="TextBox 15">
              <a:extLst>
                <a:ext uri="{FF2B5EF4-FFF2-40B4-BE49-F238E27FC236}">
                  <a16:creationId xmlns:a16="http://schemas.microsoft.com/office/drawing/2014/main" id="{91AE611B-908A-40C1-8E7E-2E02B8C4452E}"/>
                </a:ext>
              </a:extLst>
            </p:cNvPr>
            <p:cNvSpPr txBox="1"/>
            <p:nvPr/>
          </p:nvSpPr>
          <p:spPr>
            <a:xfrm>
              <a:off x="6782669" y="5169087"/>
              <a:ext cx="5475750" cy="369332"/>
            </a:xfrm>
            <a:prstGeom prst="rect">
              <a:avLst/>
            </a:prstGeom>
            <a:noFill/>
          </p:spPr>
          <p:txBody>
            <a:bodyPr wrap="square" rtlCol="0">
              <a:spAutoFit/>
            </a:bodyPr>
            <a:lstStyle/>
            <a:p>
              <a:r>
                <a:rPr lang="en-US" dirty="0"/>
                <a:t>“Real Coffee Anytime Anywhere”</a:t>
              </a:r>
            </a:p>
          </p:txBody>
        </p:sp>
        <p:sp>
          <p:nvSpPr>
            <p:cNvPr id="17" name="TextBox 16">
              <a:extLst>
                <a:ext uri="{FF2B5EF4-FFF2-40B4-BE49-F238E27FC236}">
                  <a16:creationId xmlns:a16="http://schemas.microsoft.com/office/drawing/2014/main" id="{D0407AE2-15E7-4D14-8332-8B06961B8AF7}"/>
                </a:ext>
              </a:extLst>
            </p:cNvPr>
            <p:cNvSpPr txBox="1"/>
            <p:nvPr/>
          </p:nvSpPr>
          <p:spPr>
            <a:xfrm>
              <a:off x="6782669" y="5544889"/>
              <a:ext cx="3248005" cy="369332"/>
            </a:xfrm>
            <a:prstGeom prst="rect">
              <a:avLst/>
            </a:prstGeom>
            <a:noFill/>
          </p:spPr>
          <p:txBody>
            <a:bodyPr wrap="none" rtlCol="0">
              <a:spAutoFit/>
            </a:bodyPr>
            <a:lstStyle/>
            <a:p>
              <a:r>
                <a:rPr lang="en-US" dirty="0"/>
                <a:t>“Stay Awake,  Stay Ahead”</a:t>
              </a:r>
            </a:p>
          </p:txBody>
        </p:sp>
      </p:grpSp>
    </p:spTree>
    <p:extLst>
      <p:ext uri="{BB962C8B-B14F-4D97-AF65-F5344CB8AC3E}">
        <p14:creationId xmlns:p14="http://schemas.microsoft.com/office/powerpoint/2010/main" val="1055646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87EBD-2BD2-4A7F-93B1-A3715B82465B}"/>
              </a:ext>
            </a:extLst>
          </p:cNvPr>
          <p:cNvSpPr>
            <a:spLocks noGrp="1"/>
          </p:cNvSpPr>
          <p:nvPr>
            <p:ph type="title"/>
          </p:nvPr>
        </p:nvSpPr>
        <p:spPr/>
        <p:txBody>
          <a:bodyPr/>
          <a:lstStyle/>
          <a:p>
            <a:r>
              <a:rPr lang="en-US" dirty="0">
                <a:solidFill>
                  <a:schemeClr val="bg1"/>
                </a:solidFill>
              </a:rPr>
              <a:t>Suggestions for the brand Pulse</a:t>
            </a:r>
          </a:p>
        </p:txBody>
      </p:sp>
      <p:sp>
        <p:nvSpPr>
          <p:cNvPr id="3" name="Content Placeholder 2">
            <a:extLst>
              <a:ext uri="{FF2B5EF4-FFF2-40B4-BE49-F238E27FC236}">
                <a16:creationId xmlns:a16="http://schemas.microsoft.com/office/drawing/2014/main" id="{B5EE4F7A-C6AE-4CF1-BDC6-4D6239781F77}"/>
              </a:ext>
            </a:extLst>
          </p:cNvPr>
          <p:cNvSpPr>
            <a:spLocks noGrp="1"/>
          </p:cNvSpPr>
          <p:nvPr>
            <p:ph idx="1"/>
          </p:nvPr>
        </p:nvSpPr>
        <p:spPr>
          <a:xfrm>
            <a:off x="326570" y="2168435"/>
            <a:ext cx="11865429" cy="4242378"/>
          </a:xfrm>
        </p:spPr>
        <p:txBody>
          <a:bodyPr>
            <a:normAutofit/>
          </a:bodyPr>
          <a:lstStyle/>
          <a:p>
            <a:r>
              <a:rPr lang="en-US" b="1" dirty="0">
                <a:solidFill>
                  <a:srgbClr val="0070C0"/>
                </a:solidFill>
              </a:rPr>
              <a:t>Flavour  Awareness</a:t>
            </a:r>
            <a:br>
              <a:rPr lang="en-US" dirty="0"/>
            </a:br>
            <a:r>
              <a:rPr lang="en-US" dirty="0"/>
              <a:t>The brand can focus on </a:t>
            </a:r>
            <a:r>
              <a:rPr lang="en-US" dirty="0">
                <a:solidFill>
                  <a:srgbClr val="FFFF00"/>
                </a:solidFill>
              </a:rPr>
              <a:t>tactical communication with respect to flavours</a:t>
            </a:r>
            <a:r>
              <a:rPr lang="en-US" dirty="0"/>
              <a:t>. May be  create more TVC’s , POSM, Outdoor visibility can be worked out.</a:t>
            </a:r>
          </a:p>
          <a:p>
            <a:r>
              <a:rPr lang="en-US" b="1" dirty="0">
                <a:solidFill>
                  <a:srgbClr val="0070C0"/>
                </a:solidFill>
              </a:rPr>
              <a:t>Product improvement </a:t>
            </a:r>
            <a:br>
              <a:rPr lang="en-US" b="1" dirty="0"/>
            </a:br>
            <a:r>
              <a:rPr lang="en-US" dirty="0"/>
              <a:t>It was observed that 15% of the respondents know Pineapple flavor but pineapple is not liked by anyone of the respondent. So, this suggest that </a:t>
            </a:r>
            <a:r>
              <a:rPr lang="en-US" dirty="0">
                <a:solidFill>
                  <a:srgbClr val="FFFF00"/>
                </a:solidFill>
              </a:rPr>
              <a:t>pineapple flavor can be improved </a:t>
            </a:r>
            <a:r>
              <a:rPr lang="en-US" dirty="0"/>
              <a:t>basis further detailed market research. </a:t>
            </a:r>
          </a:p>
          <a:p>
            <a:r>
              <a:rPr lang="en-US" b="1" dirty="0">
                <a:solidFill>
                  <a:srgbClr val="0070C0"/>
                </a:solidFill>
              </a:rPr>
              <a:t>Sweet spot</a:t>
            </a:r>
            <a:br>
              <a:rPr lang="en-US" b="1" dirty="0"/>
            </a:br>
            <a:r>
              <a:rPr lang="en-US" dirty="0">
                <a:solidFill>
                  <a:srgbClr val="FFFF00"/>
                </a:solidFill>
              </a:rPr>
              <a:t>Sweet is one of the major preferred flavour  pallet  </a:t>
            </a:r>
            <a:r>
              <a:rPr lang="en-US" dirty="0"/>
              <a:t>but  with Pulse DS group only caters to consumers who love tangy. DS Group can work on caramel /chocolate based candy under a different brand name. </a:t>
            </a:r>
          </a:p>
        </p:txBody>
      </p:sp>
    </p:spTree>
    <p:extLst>
      <p:ext uri="{BB962C8B-B14F-4D97-AF65-F5344CB8AC3E}">
        <p14:creationId xmlns:p14="http://schemas.microsoft.com/office/powerpoint/2010/main" val="2572444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C985629-D92B-4032-9431-CE141378C698}"/>
              </a:ext>
            </a:extLst>
          </p:cNvPr>
          <p:cNvSpPr>
            <a:spLocks noGrp="1"/>
          </p:cNvSpPr>
          <p:nvPr>
            <p:ph idx="4294967295"/>
          </p:nvPr>
        </p:nvSpPr>
        <p:spPr>
          <a:xfrm>
            <a:off x="361949" y="927463"/>
            <a:ext cx="10937421" cy="5510077"/>
          </a:xfrm>
        </p:spPr>
        <p:txBody>
          <a:bodyPr>
            <a:normAutofit/>
          </a:bodyPr>
          <a:lstStyle/>
          <a:p>
            <a:r>
              <a:rPr lang="en-US" b="1" dirty="0">
                <a:solidFill>
                  <a:srgbClr val="0070C0"/>
                </a:solidFill>
              </a:rPr>
              <a:t>Recruit Lapsers</a:t>
            </a:r>
            <a:br>
              <a:rPr lang="en-US" b="1" dirty="0">
                <a:solidFill>
                  <a:srgbClr val="0070C0"/>
                </a:solidFill>
              </a:rPr>
            </a:br>
            <a:r>
              <a:rPr lang="en-US" dirty="0"/>
              <a:t>There are 12% of respondents which are not consuming Pulse any more. Brand should work towards  </a:t>
            </a:r>
            <a:r>
              <a:rPr lang="en-US" dirty="0">
                <a:solidFill>
                  <a:srgbClr val="FFFF00"/>
                </a:solidFill>
              </a:rPr>
              <a:t>recruiting them again </a:t>
            </a:r>
            <a:r>
              <a:rPr lang="en-US" dirty="0"/>
              <a:t>may be by creating the emotional bond again or working of product basis their feedback.</a:t>
            </a:r>
          </a:p>
          <a:p>
            <a:endParaRPr lang="en-US" b="1" dirty="0">
              <a:solidFill>
                <a:srgbClr val="0070C0"/>
              </a:solidFill>
            </a:endParaRPr>
          </a:p>
          <a:p>
            <a:r>
              <a:rPr lang="en-US" b="1" dirty="0">
                <a:solidFill>
                  <a:srgbClr val="0070C0"/>
                </a:solidFill>
              </a:rPr>
              <a:t>Weekly Consumption</a:t>
            </a:r>
            <a:br>
              <a:rPr lang="en-US" b="1" dirty="0">
                <a:solidFill>
                  <a:srgbClr val="0070C0"/>
                </a:solidFill>
              </a:rPr>
            </a:br>
            <a:r>
              <a:rPr lang="en-US" dirty="0"/>
              <a:t>Study also suggest that people generally by Toffee/Candy in a week. So, Pulse can come up with a </a:t>
            </a:r>
            <a:r>
              <a:rPr lang="en-US" dirty="0">
                <a:solidFill>
                  <a:srgbClr val="FFFF00"/>
                </a:solidFill>
              </a:rPr>
              <a:t>multiplies pack of 5-10 candies .</a:t>
            </a:r>
          </a:p>
          <a:p>
            <a:endParaRPr lang="en-US" b="1" dirty="0">
              <a:solidFill>
                <a:srgbClr val="0070C0"/>
              </a:solidFill>
            </a:endParaRPr>
          </a:p>
          <a:p>
            <a:r>
              <a:rPr lang="en-US" b="1" dirty="0">
                <a:solidFill>
                  <a:srgbClr val="0070C0"/>
                </a:solidFill>
              </a:rPr>
              <a:t>A face to the brand</a:t>
            </a:r>
            <a:br>
              <a:rPr lang="en-US" b="1" dirty="0">
                <a:solidFill>
                  <a:srgbClr val="0070C0"/>
                </a:solidFill>
              </a:rPr>
            </a:br>
            <a:r>
              <a:rPr lang="en-US" dirty="0"/>
              <a:t>In order to generate salience after a certain period,  Pulse also can appoint  Ranveer Singh as  its brand ambassador. </a:t>
            </a:r>
          </a:p>
          <a:p>
            <a:endParaRPr lang="en-US" dirty="0"/>
          </a:p>
          <a:p>
            <a:r>
              <a:rPr lang="en-US" b="1" dirty="0">
                <a:solidFill>
                  <a:srgbClr val="0070C0"/>
                </a:solidFill>
              </a:rPr>
              <a:t>Ticking Social calendar</a:t>
            </a:r>
            <a:br>
              <a:rPr lang="en-US" b="1" dirty="0">
                <a:solidFill>
                  <a:srgbClr val="0070C0"/>
                </a:solidFill>
              </a:rPr>
            </a:br>
            <a:r>
              <a:rPr lang="en-US" dirty="0"/>
              <a:t>Pulse can increase their relevance in consumer lifer by becoming more active on digital space like  Cadbury is doing. </a:t>
            </a:r>
          </a:p>
          <a:p>
            <a:endParaRPr lang="en-US" dirty="0"/>
          </a:p>
        </p:txBody>
      </p:sp>
    </p:spTree>
    <p:extLst>
      <p:ext uri="{BB962C8B-B14F-4D97-AF65-F5344CB8AC3E}">
        <p14:creationId xmlns:p14="http://schemas.microsoft.com/office/powerpoint/2010/main" val="3191339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151AF-AB77-4275-9DCB-FE9BA427610E}"/>
              </a:ext>
            </a:extLst>
          </p:cNvPr>
          <p:cNvSpPr>
            <a:spLocks noGrp="1"/>
          </p:cNvSpPr>
          <p:nvPr>
            <p:ph type="title"/>
          </p:nvPr>
        </p:nvSpPr>
        <p:spPr/>
        <p:txBody>
          <a:bodyPr/>
          <a:lstStyle/>
          <a:p>
            <a:r>
              <a:rPr lang="en-US" dirty="0">
                <a:solidFill>
                  <a:schemeClr val="bg1"/>
                </a:solidFill>
              </a:rPr>
              <a:t>Annexure</a:t>
            </a:r>
          </a:p>
        </p:txBody>
      </p:sp>
      <p:sp>
        <p:nvSpPr>
          <p:cNvPr id="3" name="Content Placeholder 2">
            <a:extLst>
              <a:ext uri="{FF2B5EF4-FFF2-40B4-BE49-F238E27FC236}">
                <a16:creationId xmlns:a16="http://schemas.microsoft.com/office/drawing/2014/main" id="{E737C3EC-AF2E-47FC-A0A8-565E68264A0F}"/>
              </a:ext>
            </a:extLst>
          </p:cNvPr>
          <p:cNvSpPr>
            <a:spLocks noGrp="1"/>
          </p:cNvSpPr>
          <p:nvPr>
            <p:ph idx="1"/>
          </p:nvPr>
        </p:nvSpPr>
        <p:spPr>
          <a:xfrm>
            <a:off x="818712" y="2209930"/>
            <a:ext cx="10554574" cy="3636511"/>
          </a:xfrm>
        </p:spPr>
        <p:txBody>
          <a:bodyPr/>
          <a:lstStyle/>
          <a:p>
            <a:r>
              <a:rPr lang="en-US" u="sng" dirty="0">
                <a:solidFill>
                  <a:srgbClr val="00B0F0"/>
                </a:solidFill>
                <a:hlinkClick r:id="rId2">
                  <a:extLst>
                    <a:ext uri="{A12FA001-AC4F-418D-AE19-62706E023703}">
                      <ahyp:hlinkClr xmlns:ahyp="http://schemas.microsoft.com/office/drawing/2018/hyperlinkcolor" val="tx"/>
                    </a:ext>
                  </a:extLst>
                </a:hlinkClick>
              </a:rPr>
              <a:t>http://www.dsgroup.com/aboutus-overview.aspx</a:t>
            </a:r>
            <a:endParaRPr lang="en-US" dirty="0">
              <a:solidFill>
                <a:srgbClr val="00B0F0"/>
              </a:solidFill>
            </a:endParaRPr>
          </a:p>
          <a:p>
            <a:r>
              <a:rPr lang="en-US" u="sng" dirty="0">
                <a:solidFill>
                  <a:srgbClr val="00B0F0"/>
                </a:solidFill>
                <a:hlinkClick r:id="rId3">
                  <a:extLst>
                    <a:ext uri="{A12FA001-AC4F-418D-AE19-62706E023703}">
                      <ahyp:hlinkClr xmlns:ahyp="http://schemas.microsoft.com/office/drawing/2018/hyperlinkcolor" val="tx"/>
                    </a:ext>
                  </a:extLst>
                </a:hlinkClick>
              </a:rPr>
              <a:t>http://passpasspulse.in/</a:t>
            </a:r>
            <a:endParaRPr lang="en-US" dirty="0">
              <a:solidFill>
                <a:srgbClr val="00B0F0"/>
              </a:solidFill>
            </a:endParaRPr>
          </a:p>
          <a:p>
            <a:r>
              <a:rPr lang="en-US" b="1" u="sng" dirty="0"/>
              <a:t>Images</a:t>
            </a:r>
            <a:r>
              <a:rPr lang="en-US" dirty="0"/>
              <a:t>- </a:t>
            </a:r>
            <a:r>
              <a:rPr lang="en-US" u="sng" dirty="0">
                <a:solidFill>
                  <a:srgbClr val="00B0F0"/>
                </a:solidFill>
                <a:hlinkClick r:id="rId4">
                  <a:extLst>
                    <a:ext uri="{A12FA001-AC4F-418D-AE19-62706E023703}">
                      <ahyp:hlinkClr xmlns:ahyp="http://schemas.microsoft.com/office/drawing/2018/hyperlinkcolor" val="tx"/>
                    </a:ext>
                  </a:extLst>
                </a:hlinkClick>
              </a:rPr>
              <a:t>https://www.google.co.in/</a:t>
            </a:r>
            <a:endParaRPr lang="en-US" dirty="0">
              <a:solidFill>
                <a:srgbClr val="00B0F0"/>
              </a:solidFill>
            </a:endParaRPr>
          </a:p>
          <a:p>
            <a:endParaRPr lang="en-US" dirty="0"/>
          </a:p>
        </p:txBody>
      </p:sp>
    </p:spTree>
    <p:extLst>
      <p:ext uri="{BB962C8B-B14F-4D97-AF65-F5344CB8AC3E}">
        <p14:creationId xmlns:p14="http://schemas.microsoft.com/office/powerpoint/2010/main" val="1504105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6A4CB-628B-417A-A4BF-20F57A6C5F7F}"/>
              </a:ext>
            </a:extLst>
          </p:cNvPr>
          <p:cNvSpPr>
            <a:spLocks noGrp="1"/>
          </p:cNvSpPr>
          <p:nvPr>
            <p:ph type="title"/>
          </p:nvPr>
        </p:nvSpPr>
        <p:spPr/>
        <p:txBody>
          <a:bodyPr/>
          <a:lstStyle/>
          <a:p>
            <a:r>
              <a:rPr lang="en-US" dirty="0">
                <a:solidFill>
                  <a:schemeClr val="bg2"/>
                </a:solidFill>
              </a:rPr>
              <a:t>About Pulse Candy</a:t>
            </a:r>
          </a:p>
        </p:txBody>
      </p:sp>
      <p:sp>
        <p:nvSpPr>
          <p:cNvPr id="3" name="Content Placeholder 2">
            <a:extLst>
              <a:ext uri="{FF2B5EF4-FFF2-40B4-BE49-F238E27FC236}">
                <a16:creationId xmlns:a16="http://schemas.microsoft.com/office/drawing/2014/main" id="{7EDE53E8-8C27-48EF-B371-B1E826B9427F}"/>
              </a:ext>
            </a:extLst>
          </p:cNvPr>
          <p:cNvSpPr>
            <a:spLocks noGrp="1"/>
          </p:cNvSpPr>
          <p:nvPr>
            <p:ph idx="1"/>
          </p:nvPr>
        </p:nvSpPr>
        <p:spPr>
          <a:xfrm>
            <a:off x="818712" y="2222288"/>
            <a:ext cx="10554574" cy="3140544"/>
          </a:xfrm>
        </p:spPr>
        <p:txBody>
          <a:bodyPr>
            <a:normAutofit lnSpcReduction="10000"/>
          </a:bodyPr>
          <a:lstStyle/>
          <a:p>
            <a:r>
              <a:rPr lang="en-US" dirty="0"/>
              <a:t>Pass </a:t>
            </a:r>
            <a:r>
              <a:rPr lang="en-US" dirty="0" err="1"/>
              <a:t>Pass</a:t>
            </a:r>
            <a:r>
              <a:rPr lang="en-US" dirty="0"/>
              <a:t> Pulse, the candy from DS Group </a:t>
            </a:r>
            <a:r>
              <a:rPr lang="en-US" dirty="0">
                <a:solidFill>
                  <a:srgbClr val="FFFF00"/>
                </a:solidFill>
              </a:rPr>
              <a:t>stormed the hard-boiled candy market </a:t>
            </a:r>
            <a:r>
              <a:rPr lang="en-US" dirty="0"/>
              <a:t>with its launch in 2015. A category breaker in the hard-boiled candy segment ‘</a:t>
            </a:r>
            <a:r>
              <a:rPr lang="en-US" dirty="0">
                <a:solidFill>
                  <a:srgbClr val="FFFF00"/>
                </a:solidFill>
              </a:rPr>
              <a:t>Pulse’ is a different experience</a:t>
            </a:r>
            <a:r>
              <a:rPr lang="en-US" dirty="0"/>
              <a:t> that begins with the taste of fruity flavor and peaks with a tangy surprise. The unique and innovative combination of tastes has made Pulse stand out and become a nationwide favorite.</a:t>
            </a:r>
          </a:p>
          <a:p>
            <a:r>
              <a:rPr lang="en-US" dirty="0"/>
              <a:t>Pulse is available in four flavors - Kachcha Aam, Guava, Orange &amp; Pineapple. Each flavor has the burst of tanginess, a mouth full of fun and peculiarity that is alluring. This irresistible fervor for Pulse candy is extended to the brand communication, with a tag line of ‘</a:t>
            </a:r>
            <a:r>
              <a:rPr lang="en-US" dirty="0" err="1">
                <a:solidFill>
                  <a:srgbClr val="FFFF00"/>
                </a:solidFill>
              </a:rPr>
              <a:t>Pran</a:t>
            </a:r>
            <a:r>
              <a:rPr lang="en-US" dirty="0">
                <a:solidFill>
                  <a:srgbClr val="FFFF00"/>
                </a:solidFill>
              </a:rPr>
              <a:t> </a:t>
            </a:r>
            <a:r>
              <a:rPr lang="en-US" dirty="0" err="1">
                <a:solidFill>
                  <a:srgbClr val="FFFF00"/>
                </a:solidFill>
              </a:rPr>
              <a:t>jaaye</a:t>
            </a:r>
            <a:r>
              <a:rPr lang="en-US" dirty="0">
                <a:solidFill>
                  <a:srgbClr val="FFFF00"/>
                </a:solidFill>
              </a:rPr>
              <a:t> par Pulse </a:t>
            </a:r>
            <a:r>
              <a:rPr lang="en-US" dirty="0" err="1">
                <a:solidFill>
                  <a:srgbClr val="FFFF00"/>
                </a:solidFill>
              </a:rPr>
              <a:t>na</a:t>
            </a:r>
            <a:r>
              <a:rPr lang="en-US" dirty="0">
                <a:solidFill>
                  <a:srgbClr val="FFFF00"/>
                </a:solidFill>
              </a:rPr>
              <a:t> </a:t>
            </a:r>
            <a:r>
              <a:rPr lang="en-US" dirty="0" err="1">
                <a:solidFill>
                  <a:srgbClr val="FFFF00"/>
                </a:solidFill>
              </a:rPr>
              <a:t>jaaye</a:t>
            </a:r>
            <a:r>
              <a:rPr lang="en-US" dirty="0"/>
              <a:t>’. Pulse the brand has redefined the candy category, with exceptional fruit flavors combined with a tangy core that’s driving consumers to love it so much. A taste that is so irresistible, that it has consumers wanting more.</a:t>
            </a:r>
          </a:p>
        </p:txBody>
      </p:sp>
      <p:pic>
        <p:nvPicPr>
          <p:cNvPr id="4" name="Picture 3">
            <a:extLst>
              <a:ext uri="{FF2B5EF4-FFF2-40B4-BE49-F238E27FC236}">
                <a16:creationId xmlns:a16="http://schemas.microsoft.com/office/drawing/2014/main" id="{5FB6B4D5-EDF8-4BB3-ADA2-9BB40982894B}"/>
              </a:ext>
            </a:extLst>
          </p:cNvPr>
          <p:cNvPicPr>
            <a:picLocks noChangeAspect="1"/>
          </p:cNvPicPr>
          <p:nvPr/>
        </p:nvPicPr>
        <p:blipFill>
          <a:blip r:embed="rId2" cstate="print">
            <a:clrChange>
              <a:clrFrom>
                <a:srgbClr val="F2F2F2"/>
              </a:clrFrom>
              <a:clrTo>
                <a:srgbClr val="F2F2F2">
                  <a:alpha val="0"/>
                </a:srgbClr>
              </a:clrTo>
            </a:clrChange>
            <a:extLst>
              <a:ext uri="{BEBA8EAE-BF5A-486C-A8C5-ECC9F3942E4B}">
                <a14:imgProps xmlns:a14="http://schemas.microsoft.com/office/drawing/2010/main">
                  <a14:imgLayer r:embed="rId3">
                    <a14:imgEffect>
                      <a14:backgroundRemoval t="0" b="100000" l="4868" r="98986">
                        <a14:foregroundMark x1="18458" y1="41056" x2="18458" y2="41056"/>
                        <a14:foregroundMark x1="19067" y1="46921" x2="19067" y2="46921"/>
                        <a14:foregroundMark x1="19067" y1="46921" x2="19067" y2="46921"/>
                        <a14:foregroundMark x1="19067" y1="46921" x2="19878" y2="46334"/>
                        <a14:foregroundMark x1="19878" y1="46334" x2="19878" y2="46334"/>
                        <a14:foregroundMark x1="19878" y1="46334" x2="19878" y2="46334"/>
                        <a14:foregroundMark x1="22718" y1="45161" x2="22718" y2="45161"/>
                        <a14:foregroundMark x1="22718" y1="45161" x2="22718" y2="45161"/>
                        <a14:foregroundMark x1="22718" y1="45161" x2="22718" y2="45161"/>
                        <a14:foregroundMark x1="22718" y1="45161" x2="22718" y2="45161"/>
                        <a14:foregroundMark x1="19473" y1="41056" x2="19473" y2="41056"/>
                        <a14:foregroundMark x1="22110" y1="43695" x2="22110" y2="43695"/>
                        <a14:foregroundMark x1="22110" y1="43695" x2="22110" y2="43695"/>
                        <a14:foregroundMark x1="22110" y1="43695" x2="29412" y2="42522"/>
                        <a14:foregroundMark x1="29412" y1="42522" x2="29412" y2="42522"/>
                        <a14:foregroundMark x1="29412" y1="42522" x2="29412" y2="42522"/>
                        <a14:foregroundMark x1="29412" y1="42522" x2="29412" y2="42522"/>
                        <a14:foregroundMark x1="29412" y1="42522" x2="29412" y2="42522"/>
                        <a14:foregroundMark x1="30832" y1="41056" x2="30832" y2="41056"/>
                        <a14:foregroundMark x1="30832" y1="41056" x2="30832" y2="41056"/>
                        <a14:foregroundMark x1="30832" y1="41056" x2="30832" y2="41056"/>
                        <a14:foregroundMark x1="30832" y1="41056" x2="30832" y2="41056"/>
                        <a14:foregroundMark x1="30832" y1="41056" x2="25355" y2="37830"/>
                        <a14:foregroundMark x1="31237" y1="37830" x2="31237" y2="37830"/>
                        <a14:foregroundMark x1="19878" y1="43109" x2="19878" y2="43109"/>
                        <a14:foregroundMark x1="19878" y1="43109" x2="19878" y2="43109"/>
                        <a14:foregroundMark x1="19878" y1="43109" x2="24544" y2="43109"/>
                        <a14:foregroundMark x1="24544" y1="43109" x2="24949" y2="39296"/>
                        <a14:foregroundMark x1="30426" y1="39883" x2="30426" y2="39883"/>
                        <a14:foregroundMark x1="27181" y1="39296" x2="27181" y2="39296"/>
                        <a14:foregroundMark x1="27586" y1="64223" x2="27586" y2="64223"/>
                        <a14:foregroundMark x1="27586" y1="61584" x2="27586" y2="61584"/>
                        <a14:foregroundMark x1="32657" y1="57478" x2="32657" y2="57478"/>
                        <a14:foregroundMark x1="31643" y1="56891" x2="31643" y2="56891"/>
                        <a14:foregroundMark x1="26775" y1="53666" x2="26775" y2="53666"/>
                        <a14:foregroundMark x1="35294" y1="54252" x2="35294" y2="54252"/>
                        <a14:foregroundMark x1="38540" y1="60704" x2="38540" y2="60704"/>
                        <a14:foregroundMark x1="44422" y1="57478" x2="44422" y2="57478"/>
                        <a14:foregroundMark x1="43002" y1="43109" x2="43002" y2="43109"/>
                        <a14:foregroundMark x1="45842" y1="47801" x2="45842" y2="47801"/>
                        <a14:foregroundMark x1="53550" y1="45161" x2="53550" y2="45161"/>
                        <a14:foregroundMark x1="56187" y1="46334" x2="56187" y2="46334"/>
                        <a14:foregroundMark x1="58418" y1="48387" x2="58418" y2="48387"/>
                        <a14:foregroundMark x1="52535" y1="29326" x2="52535" y2="29326"/>
                        <a14:foregroundMark x1="53550" y1="30499" x2="53550" y2="30499"/>
                      </a14:backgroundRemoval>
                    </a14:imgEffect>
                  </a14:imgLayer>
                </a14:imgProps>
              </a:ext>
            </a:extLst>
          </a:blip>
          <a:stretch>
            <a:fillRect/>
          </a:stretch>
        </p:blipFill>
        <p:spPr>
          <a:xfrm rot="20210166">
            <a:off x="358836" y="5412291"/>
            <a:ext cx="1682334" cy="1163643"/>
          </a:xfrm>
          <a:prstGeom prst="rect">
            <a:avLst/>
          </a:prstGeom>
        </p:spPr>
      </p:pic>
      <p:pic>
        <p:nvPicPr>
          <p:cNvPr id="5" name="Picture 4">
            <a:extLst>
              <a:ext uri="{FF2B5EF4-FFF2-40B4-BE49-F238E27FC236}">
                <a16:creationId xmlns:a16="http://schemas.microsoft.com/office/drawing/2014/main" id="{D821E8D0-CFAB-4882-BF15-EAD7B2AF85F6}"/>
              </a:ext>
            </a:extLst>
          </p:cNvPr>
          <p:cNvPicPr>
            <a:picLocks noChangeAspect="1"/>
          </p:cNvPicPr>
          <p:nvPr/>
        </p:nvPicPr>
        <p:blipFill>
          <a:blip r:embed="rId4" cstate="print">
            <a:extLst>
              <a:ext uri="{BEBA8EAE-BF5A-486C-A8C5-ECC9F3942E4B}">
                <a14:imgProps xmlns:a14="http://schemas.microsoft.com/office/drawing/2010/main">
                  <a14:imgLayer r:embed="rId5">
                    <a14:imgEffect>
                      <a14:backgroundRemoval t="8209" b="93284" l="1896" r="98104">
                        <a14:foregroundMark x1="19905" y1="25373" x2="19905" y2="25373"/>
                        <a14:foregroundMark x1="24171" y1="26119" x2="24171" y2="26119"/>
                        <a14:foregroundMark x1="28910" y1="26866" x2="28910" y2="26866"/>
                        <a14:foregroundMark x1="46445" y1="56716" x2="46445" y2="56716"/>
                      </a14:backgroundRemoval>
                    </a14:imgEffect>
                  </a14:imgLayer>
                </a14:imgProps>
              </a:ext>
            </a:extLst>
          </a:blip>
          <a:stretch>
            <a:fillRect/>
          </a:stretch>
        </p:blipFill>
        <p:spPr>
          <a:xfrm rot="1588869">
            <a:off x="3484443" y="5480254"/>
            <a:ext cx="1670587" cy="1060942"/>
          </a:xfrm>
          <a:prstGeom prst="rect">
            <a:avLst/>
          </a:prstGeom>
        </p:spPr>
      </p:pic>
      <p:pic>
        <p:nvPicPr>
          <p:cNvPr id="6" name="Picture 5">
            <a:extLst>
              <a:ext uri="{FF2B5EF4-FFF2-40B4-BE49-F238E27FC236}">
                <a16:creationId xmlns:a16="http://schemas.microsoft.com/office/drawing/2014/main" id="{246FCCDD-C7BB-447F-B3FB-1C868FE188BC}"/>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913" b="98361" l="0" r="100000">
                        <a14:foregroundMark x1="25556" y1="65027" x2="25556" y2="65027"/>
                        <a14:foregroundMark x1="25556" y1="55464" x2="25556" y2="55464"/>
                        <a14:foregroundMark x1="31429" y1="56557" x2="31429" y2="56557"/>
                        <a14:foregroundMark x1="29524" y1="58197" x2="29524" y2="58197"/>
                        <a14:foregroundMark x1="31270" y1="74044" x2="31270" y2="74044"/>
                        <a14:foregroundMark x1="36825" y1="74317" x2="36825" y2="74317"/>
                        <a14:foregroundMark x1="44127" y1="74863" x2="44127" y2="74863"/>
                        <a14:foregroundMark x1="52540" y1="70765" x2="52540" y2="70765"/>
                        <a14:foregroundMark x1="62063" y1="68306" x2="62063" y2="68306"/>
                        <a14:foregroundMark x1="59365" y1="68306" x2="59365" y2="68306"/>
                        <a14:foregroundMark x1="63175" y1="66120" x2="63175" y2="66120"/>
                        <a14:foregroundMark x1="60476" y1="67213" x2="60476" y2="67213"/>
                        <a14:foregroundMark x1="59841" y1="78415" x2="59841" y2="78415"/>
                        <a14:foregroundMark x1="55079" y1="79235" x2="55079" y2="79235"/>
                        <a14:foregroundMark x1="53651" y1="77869" x2="53651" y2="77869"/>
                        <a14:foregroundMark x1="56349" y1="81148" x2="56349" y2="81148"/>
                        <a14:foregroundMark x1="54921" y1="75410" x2="54921" y2="75410"/>
                        <a14:foregroundMark x1="51746" y1="77049" x2="51746" y2="77049"/>
                        <a14:foregroundMark x1="53175" y1="81421" x2="53175" y2="81421"/>
                        <a14:foregroundMark x1="61905" y1="76776" x2="61905" y2="76776"/>
                        <a14:foregroundMark x1="57619" y1="78142" x2="57619" y2="78142"/>
                        <a14:foregroundMark x1="58571" y1="75956" x2="58571" y2="75956"/>
                        <a14:foregroundMark x1="97143" y1="19672" x2="794" y2="60383"/>
                        <a14:foregroundMark x1="1270" y1="96175" x2="97143" y2="79508"/>
                        <a14:foregroundMark x1="81905" y1="26776" x2="82063" y2="81694"/>
                        <a14:foregroundMark x1="98254" y1="22131" x2="98254" y2="22131"/>
                        <a14:foregroundMark x1="97302" y1="31148" x2="97302" y2="31148"/>
                        <a14:foregroundMark x1="97302" y1="41257" x2="97302" y2="41257"/>
                        <a14:foregroundMark x1="95397" y1="20765" x2="95238" y2="80328"/>
                        <a14:foregroundMark x1="50794" y1="50546" x2="476" y2="77049"/>
                        <a14:foregroundMark x1="62857" y1="90984" x2="98571" y2="96175"/>
                        <a14:backgroundMark x1="40317" y1="95082" x2="40317" y2="95082"/>
                        <a14:backgroundMark x1="44603" y1="95628" x2="44603" y2="95628"/>
                        <a14:backgroundMark x1="51429" y1="96995" x2="51429" y2="96995"/>
                        <a14:backgroundMark x1="61270" y1="93716" x2="61270" y2="93716"/>
                        <a14:backgroundMark x1="66825" y1="96175" x2="66825" y2="96175"/>
                        <a14:backgroundMark x1="72381" y1="94809" x2="72381" y2="94809"/>
                        <a14:backgroundMark x1="20317" y1="95902" x2="20317" y2="95902"/>
                        <a14:backgroundMark x1="28730" y1="95082" x2="28730" y2="95082"/>
                        <a14:backgroundMark x1="32222" y1="95902" x2="32222" y2="95902"/>
                        <a14:backgroundMark x1="51429" y1="96175" x2="51429" y2="96175"/>
                        <a14:backgroundMark x1="54444" y1="95082" x2="54444" y2="95082"/>
                      </a14:backgroundRemoval>
                    </a14:imgEffect>
                  </a14:imgLayer>
                </a14:imgProps>
              </a:ext>
            </a:extLst>
          </a:blip>
          <a:stretch>
            <a:fillRect/>
          </a:stretch>
        </p:blipFill>
        <p:spPr>
          <a:xfrm rot="20415088">
            <a:off x="5951977" y="5520409"/>
            <a:ext cx="1620283" cy="941307"/>
          </a:xfrm>
          <a:prstGeom prst="rect">
            <a:avLst/>
          </a:prstGeom>
        </p:spPr>
      </p:pic>
      <p:pic>
        <p:nvPicPr>
          <p:cNvPr id="7" name="Picture 6">
            <a:extLst>
              <a:ext uri="{FF2B5EF4-FFF2-40B4-BE49-F238E27FC236}">
                <a16:creationId xmlns:a16="http://schemas.microsoft.com/office/drawing/2014/main" id="{273F8D1E-8319-4273-A5A5-26D371C0727B}"/>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9091" b="89899" l="1325" r="98013"/>
                    </a14:imgEffect>
                  </a14:imgLayer>
                </a14:imgProps>
              </a:ext>
            </a:extLst>
          </a:blip>
          <a:stretch>
            <a:fillRect/>
          </a:stretch>
        </p:blipFill>
        <p:spPr>
          <a:xfrm rot="1050061">
            <a:off x="8870345" y="5281899"/>
            <a:ext cx="1743722" cy="1143235"/>
          </a:xfrm>
          <a:prstGeom prst="rect">
            <a:avLst/>
          </a:prstGeom>
        </p:spPr>
      </p:pic>
    </p:spTree>
    <p:extLst>
      <p:ext uri="{BB962C8B-B14F-4D97-AF65-F5344CB8AC3E}">
        <p14:creationId xmlns:p14="http://schemas.microsoft.com/office/powerpoint/2010/main" val="31394747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D0D97B-BDAB-4F99-80C3-4E0E6CEAAE30}"/>
              </a:ext>
            </a:extLst>
          </p:cNvPr>
          <p:cNvPicPr>
            <a:picLocks noChangeAspect="1"/>
          </p:cNvPicPr>
          <p:nvPr/>
        </p:nvPicPr>
        <p:blipFill>
          <a:blip r:embed="rId2"/>
          <a:stretch>
            <a:fillRect/>
          </a:stretch>
        </p:blipFill>
        <p:spPr>
          <a:xfrm>
            <a:off x="-1" y="582435"/>
            <a:ext cx="5738839" cy="6275565"/>
          </a:xfrm>
          <a:prstGeom prst="rect">
            <a:avLst/>
          </a:prstGeom>
        </p:spPr>
      </p:pic>
      <p:pic>
        <p:nvPicPr>
          <p:cNvPr id="6" name="Picture 5">
            <a:extLst>
              <a:ext uri="{FF2B5EF4-FFF2-40B4-BE49-F238E27FC236}">
                <a16:creationId xmlns:a16="http://schemas.microsoft.com/office/drawing/2014/main" id="{3DDEB6BD-A292-4708-83F8-6FB644775197}"/>
              </a:ext>
            </a:extLst>
          </p:cNvPr>
          <p:cNvPicPr>
            <a:picLocks noChangeAspect="1"/>
          </p:cNvPicPr>
          <p:nvPr/>
        </p:nvPicPr>
        <p:blipFill>
          <a:blip r:embed="rId3"/>
          <a:stretch>
            <a:fillRect/>
          </a:stretch>
        </p:blipFill>
        <p:spPr>
          <a:xfrm>
            <a:off x="6462584" y="582435"/>
            <a:ext cx="5729416" cy="6275565"/>
          </a:xfrm>
          <a:prstGeom prst="rect">
            <a:avLst/>
          </a:prstGeom>
        </p:spPr>
      </p:pic>
      <p:sp>
        <p:nvSpPr>
          <p:cNvPr id="7" name="Rectangle 6">
            <a:extLst>
              <a:ext uri="{FF2B5EF4-FFF2-40B4-BE49-F238E27FC236}">
                <a16:creationId xmlns:a16="http://schemas.microsoft.com/office/drawing/2014/main" id="{E9E4CEDB-AE51-4E94-840A-808E1AE34043}"/>
              </a:ext>
            </a:extLst>
          </p:cNvPr>
          <p:cNvSpPr/>
          <p:nvPr/>
        </p:nvSpPr>
        <p:spPr>
          <a:xfrm>
            <a:off x="0" y="0"/>
            <a:ext cx="2977978" cy="409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Questionnaire: Part 1 of 1</a:t>
            </a:r>
          </a:p>
        </p:txBody>
      </p:sp>
      <p:sp>
        <p:nvSpPr>
          <p:cNvPr id="8" name="Rectangle 7">
            <a:extLst>
              <a:ext uri="{FF2B5EF4-FFF2-40B4-BE49-F238E27FC236}">
                <a16:creationId xmlns:a16="http://schemas.microsoft.com/office/drawing/2014/main" id="{3930BD08-5F4E-4913-9324-402CA5E191D1}"/>
              </a:ext>
            </a:extLst>
          </p:cNvPr>
          <p:cNvSpPr/>
          <p:nvPr/>
        </p:nvSpPr>
        <p:spPr>
          <a:xfrm>
            <a:off x="9214022" y="0"/>
            <a:ext cx="2977978" cy="409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Questionnaire: Part 1 of 2</a:t>
            </a:r>
          </a:p>
        </p:txBody>
      </p:sp>
    </p:spTree>
    <p:extLst>
      <p:ext uri="{BB962C8B-B14F-4D97-AF65-F5344CB8AC3E}">
        <p14:creationId xmlns:p14="http://schemas.microsoft.com/office/powerpoint/2010/main" val="30157833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8EEF2F-29D1-42B5-8516-9D4BE2B3A98B}"/>
              </a:ext>
            </a:extLst>
          </p:cNvPr>
          <p:cNvPicPr>
            <a:picLocks noChangeAspect="1"/>
          </p:cNvPicPr>
          <p:nvPr/>
        </p:nvPicPr>
        <p:blipFill>
          <a:blip r:embed="rId2"/>
          <a:stretch>
            <a:fillRect/>
          </a:stretch>
        </p:blipFill>
        <p:spPr>
          <a:xfrm>
            <a:off x="0" y="596647"/>
            <a:ext cx="6096000" cy="6261353"/>
          </a:xfrm>
          <a:prstGeom prst="rect">
            <a:avLst/>
          </a:prstGeom>
        </p:spPr>
      </p:pic>
      <p:sp>
        <p:nvSpPr>
          <p:cNvPr id="5" name="Rectangle 4">
            <a:extLst>
              <a:ext uri="{FF2B5EF4-FFF2-40B4-BE49-F238E27FC236}">
                <a16:creationId xmlns:a16="http://schemas.microsoft.com/office/drawing/2014/main" id="{763748C0-A9AB-4403-BAFC-1A0B0C9DAAB0}"/>
              </a:ext>
            </a:extLst>
          </p:cNvPr>
          <p:cNvSpPr/>
          <p:nvPr/>
        </p:nvSpPr>
        <p:spPr>
          <a:xfrm>
            <a:off x="0" y="0"/>
            <a:ext cx="2977978" cy="409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Questionnaire: Part 1 of 3</a:t>
            </a:r>
          </a:p>
        </p:txBody>
      </p:sp>
      <p:sp>
        <p:nvSpPr>
          <p:cNvPr id="6" name="Rectangle 5">
            <a:extLst>
              <a:ext uri="{FF2B5EF4-FFF2-40B4-BE49-F238E27FC236}">
                <a16:creationId xmlns:a16="http://schemas.microsoft.com/office/drawing/2014/main" id="{27BB2988-9876-443C-A13E-65BC447FE195}"/>
              </a:ext>
            </a:extLst>
          </p:cNvPr>
          <p:cNvSpPr/>
          <p:nvPr/>
        </p:nvSpPr>
        <p:spPr>
          <a:xfrm>
            <a:off x="9214022" y="0"/>
            <a:ext cx="2977978" cy="409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Questionnaire: Part 1 of 4</a:t>
            </a:r>
          </a:p>
        </p:txBody>
      </p:sp>
      <p:pic>
        <p:nvPicPr>
          <p:cNvPr id="7" name="Picture 6">
            <a:extLst>
              <a:ext uri="{FF2B5EF4-FFF2-40B4-BE49-F238E27FC236}">
                <a16:creationId xmlns:a16="http://schemas.microsoft.com/office/drawing/2014/main" id="{04C8C5BD-1B71-45B7-884D-7A72276E9B7D}"/>
              </a:ext>
            </a:extLst>
          </p:cNvPr>
          <p:cNvPicPr>
            <a:picLocks noChangeAspect="1"/>
          </p:cNvPicPr>
          <p:nvPr/>
        </p:nvPicPr>
        <p:blipFill>
          <a:blip r:embed="rId3"/>
          <a:stretch>
            <a:fillRect/>
          </a:stretch>
        </p:blipFill>
        <p:spPr>
          <a:xfrm>
            <a:off x="6438604" y="596647"/>
            <a:ext cx="5753396" cy="6261353"/>
          </a:xfrm>
          <a:prstGeom prst="rect">
            <a:avLst/>
          </a:prstGeom>
        </p:spPr>
      </p:pic>
    </p:spTree>
    <p:extLst>
      <p:ext uri="{BB962C8B-B14F-4D97-AF65-F5344CB8AC3E}">
        <p14:creationId xmlns:p14="http://schemas.microsoft.com/office/powerpoint/2010/main" val="634747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73E420-80ED-41AD-99DB-A92FEDBA12D1}"/>
              </a:ext>
            </a:extLst>
          </p:cNvPr>
          <p:cNvPicPr>
            <a:picLocks noChangeAspect="1"/>
          </p:cNvPicPr>
          <p:nvPr/>
        </p:nvPicPr>
        <p:blipFill>
          <a:blip r:embed="rId2"/>
          <a:stretch>
            <a:fillRect/>
          </a:stretch>
        </p:blipFill>
        <p:spPr>
          <a:xfrm>
            <a:off x="0" y="518985"/>
            <a:ext cx="5863590" cy="6339016"/>
          </a:xfrm>
          <a:prstGeom prst="rect">
            <a:avLst/>
          </a:prstGeom>
        </p:spPr>
      </p:pic>
      <p:pic>
        <p:nvPicPr>
          <p:cNvPr id="3" name="Picture 2">
            <a:extLst>
              <a:ext uri="{FF2B5EF4-FFF2-40B4-BE49-F238E27FC236}">
                <a16:creationId xmlns:a16="http://schemas.microsoft.com/office/drawing/2014/main" id="{B069EB8D-2468-4DC3-856F-9BF5CAC3028E}"/>
              </a:ext>
            </a:extLst>
          </p:cNvPr>
          <p:cNvPicPr>
            <a:picLocks noChangeAspect="1"/>
          </p:cNvPicPr>
          <p:nvPr/>
        </p:nvPicPr>
        <p:blipFill>
          <a:blip r:embed="rId3"/>
          <a:stretch>
            <a:fillRect/>
          </a:stretch>
        </p:blipFill>
        <p:spPr>
          <a:xfrm>
            <a:off x="6426416" y="518984"/>
            <a:ext cx="5765584" cy="6339016"/>
          </a:xfrm>
          <a:prstGeom prst="rect">
            <a:avLst/>
          </a:prstGeom>
        </p:spPr>
      </p:pic>
      <p:sp>
        <p:nvSpPr>
          <p:cNvPr id="4" name="Rectangle 3">
            <a:extLst>
              <a:ext uri="{FF2B5EF4-FFF2-40B4-BE49-F238E27FC236}">
                <a16:creationId xmlns:a16="http://schemas.microsoft.com/office/drawing/2014/main" id="{68ACD3D1-9C6B-4022-8F9C-EB2EFB2D88C2}"/>
              </a:ext>
            </a:extLst>
          </p:cNvPr>
          <p:cNvSpPr/>
          <p:nvPr/>
        </p:nvSpPr>
        <p:spPr>
          <a:xfrm>
            <a:off x="0" y="0"/>
            <a:ext cx="2977978" cy="409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Questionnaire: Part 1 of 5</a:t>
            </a:r>
          </a:p>
        </p:txBody>
      </p:sp>
      <p:sp>
        <p:nvSpPr>
          <p:cNvPr id="5" name="Rectangle 4">
            <a:extLst>
              <a:ext uri="{FF2B5EF4-FFF2-40B4-BE49-F238E27FC236}">
                <a16:creationId xmlns:a16="http://schemas.microsoft.com/office/drawing/2014/main" id="{4839AB00-8060-420D-893E-2E11871E8909}"/>
              </a:ext>
            </a:extLst>
          </p:cNvPr>
          <p:cNvSpPr/>
          <p:nvPr/>
        </p:nvSpPr>
        <p:spPr>
          <a:xfrm>
            <a:off x="9214022" y="0"/>
            <a:ext cx="2977978" cy="409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Questionnaire: Part 1 of 6</a:t>
            </a:r>
          </a:p>
        </p:txBody>
      </p:sp>
    </p:spTree>
    <p:extLst>
      <p:ext uri="{BB962C8B-B14F-4D97-AF65-F5344CB8AC3E}">
        <p14:creationId xmlns:p14="http://schemas.microsoft.com/office/powerpoint/2010/main" val="3764777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04E7D-D0C6-4415-9964-935BFAA85C64}"/>
              </a:ext>
            </a:extLst>
          </p:cNvPr>
          <p:cNvSpPr>
            <a:spLocks noGrp="1"/>
          </p:cNvSpPr>
          <p:nvPr>
            <p:ph type="title"/>
          </p:nvPr>
        </p:nvSpPr>
        <p:spPr/>
        <p:txBody>
          <a:bodyPr/>
          <a:lstStyle/>
          <a:p>
            <a:r>
              <a:rPr lang="en-US" dirty="0">
                <a:solidFill>
                  <a:schemeClr val="bg2"/>
                </a:solidFill>
              </a:rPr>
              <a:t>Objectives</a:t>
            </a:r>
          </a:p>
        </p:txBody>
      </p:sp>
      <p:sp>
        <p:nvSpPr>
          <p:cNvPr id="3" name="Content Placeholder 2">
            <a:extLst>
              <a:ext uri="{FF2B5EF4-FFF2-40B4-BE49-F238E27FC236}">
                <a16:creationId xmlns:a16="http://schemas.microsoft.com/office/drawing/2014/main" id="{B3954A46-D606-4FD7-98ED-FCD8703E4008}"/>
              </a:ext>
            </a:extLst>
          </p:cNvPr>
          <p:cNvSpPr>
            <a:spLocks noGrp="1"/>
          </p:cNvSpPr>
          <p:nvPr>
            <p:ph idx="1"/>
          </p:nvPr>
        </p:nvSpPr>
        <p:spPr/>
        <p:txBody>
          <a:bodyPr/>
          <a:lstStyle/>
          <a:p>
            <a:pPr lvl="0"/>
            <a:r>
              <a:rPr lang="en-US" dirty="0"/>
              <a:t>To understand and analyze brand awareness, recall and buying behavior amongst candy consumers.  </a:t>
            </a:r>
          </a:p>
          <a:p>
            <a:pPr marL="0" lvl="0" indent="0">
              <a:buNone/>
            </a:pPr>
            <a:endParaRPr lang="en-US" dirty="0"/>
          </a:p>
          <a:p>
            <a:pPr lvl="0"/>
            <a:r>
              <a:rPr lang="en-US" dirty="0"/>
              <a:t>To analyze the brand perception and associations of top 5 HBC brands among consumer.</a:t>
            </a:r>
          </a:p>
          <a:p>
            <a:pPr marL="0" lvl="0" indent="0">
              <a:buNone/>
            </a:pPr>
            <a:endParaRPr lang="en-US" dirty="0"/>
          </a:p>
          <a:p>
            <a:pPr lvl="0"/>
            <a:r>
              <a:rPr lang="en-US" dirty="0"/>
              <a:t>To check the effectiveness of communication and mediums used by top 5 HBC brands.</a:t>
            </a:r>
          </a:p>
          <a:p>
            <a:endParaRPr lang="en-US" dirty="0"/>
          </a:p>
        </p:txBody>
      </p:sp>
    </p:spTree>
    <p:extLst>
      <p:ext uri="{BB962C8B-B14F-4D97-AF65-F5344CB8AC3E}">
        <p14:creationId xmlns:p14="http://schemas.microsoft.com/office/powerpoint/2010/main" val="3955287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D75D-67B9-4028-8B17-ECD372C4FB77}"/>
              </a:ext>
            </a:extLst>
          </p:cNvPr>
          <p:cNvSpPr>
            <a:spLocks noGrp="1"/>
          </p:cNvSpPr>
          <p:nvPr>
            <p:ph type="title"/>
          </p:nvPr>
        </p:nvSpPr>
        <p:spPr/>
        <p:txBody>
          <a:bodyPr/>
          <a:lstStyle/>
          <a:p>
            <a:r>
              <a:rPr lang="en-US" dirty="0">
                <a:solidFill>
                  <a:schemeClr val="bg2"/>
                </a:solidFill>
              </a:rPr>
              <a:t>Research Methodology</a:t>
            </a:r>
          </a:p>
        </p:txBody>
      </p:sp>
      <p:sp>
        <p:nvSpPr>
          <p:cNvPr id="3" name="Content Placeholder 2">
            <a:extLst>
              <a:ext uri="{FF2B5EF4-FFF2-40B4-BE49-F238E27FC236}">
                <a16:creationId xmlns:a16="http://schemas.microsoft.com/office/drawing/2014/main" id="{8932F911-485A-44AA-AA08-D53970C1DDD8}"/>
              </a:ext>
            </a:extLst>
          </p:cNvPr>
          <p:cNvSpPr>
            <a:spLocks noGrp="1"/>
          </p:cNvSpPr>
          <p:nvPr>
            <p:ph idx="1"/>
          </p:nvPr>
        </p:nvSpPr>
        <p:spPr>
          <a:xfrm>
            <a:off x="818712" y="2222287"/>
            <a:ext cx="10554574" cy="4188525"/>
          </a:xfrm>
        </p:spPr>
        <p:txBody>
          <a:bodyPr>
            <a:normAutofit/>
          </a:bodyPr>
          <a:lstStyle/>
          <a:p>
            <a:pPr marL="0" indent="0">
              <a:buNone/>
            </a:pPr>
            <a:r>
              <a:rPr lang="en-US" dirty="0"/>
              <a:t>We made a questionnaire for this research which is divided into three parts which are: -</a:t>
            </a:r>
          </a:p>
          <a:p>
            <a:pPr lvl="0"/>
            <a:r>
              <a:rPr lang="en-US" dirty="0"/>
              <a:t>Brand Awareness</a:t>
            </a:r>
          </a:p>
          <a:p>
            <a:pPr lvl="0"/>
            <a:endParaRPr lang="en-US" dirty="0"/>
          </a:p>
          <a:p>
            <a:pPr lvl="0"/>
            <a:r>
              <a:rPr lang="en-US" dirty="0"/>
              <a:t>Brand Imagery  </a:t>
            </a:r>
          </a:p>
          <a:p>
            <a:pPr lvl="0"/>
            <a:endParaRPr lang="en-US" dirty="0"/>
          </a:p>
          <a:p>
            <a:pPr lvl="0"/>
            <a:r>
              <a:rPr lang="en-US" dirty="0"/>
              <a:t>Brand Communication and its effectiveness </a:t>
            </a:r>
          </a:p>
          <a:p>
            <a:endParaRPr lang="en-US" dirty="0"/>
          </a:p>
          <a:p>
            <a:pPr marL="0" indent="0">
              <a:buNone/>
            </a:pPr>
            <a:r>
              <a:rPr lang="en-US" dirty="0"/>
              <a:t>We took a sample size of 50 respondents out of which 25 were covered offline and remaining 25 were covered through online survey. The survey was done in Delhi-NCR only.  </a:t>
            </a:r>
          </a:p>
        </p:txBody>
      </p:sp>
    </p:spTree>
    <p:extLst>
      <p:ext uri="{BB962C8B-B14F-4D97-AF65-F5344CB8AC3E}">
        <p14:creationId xmlns:p14="http://schemas.microsoft.com/office/powerpoint/2010/main" val="2642130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B3FE0A-91E7-46BB-AA05-23C3FEB176D0}"/>
              </a:ext>
            </a:extLst>
          </p:cNvPr>
          <p:cNvSpPr>
            <a:spLocks noGrp="1"/>
          </p:cNvSpPr>
          <p:nvPr>
            <p:ph idx="4294967295"/>
          </p:nvPr>
        </p:nvSpPr>
        <p:spPr>
          <a:xfrm>
            <a:off x="838200" y="889686"/>
            <a:ext cx="10515600" cy="5968314"/>
          </a:xfrm>
        </p:spPr>
        <p:txBody>
          <a:bodyPr>
            <a:normAutofit lnSpcReduction="10000"/>
          </a:bodyPr>
          <a:lstStyle/>
          <a:p>
            <a:pPr marL="0" indent="0">
              <a:buNone/>
            </a:pPr>
            <a:r>
              <a:rPr lang="en-US" dirty="0"/>
              <a:t>Below is the detailed scope of study and parameters which will be used to analysis:- </a:t>
            </a:r>
          </a:p>
          <a:p>
            <a:pPr marL="0" indent="0">
              <a:buNone/>
            </a:pPr>
            <a:endParaRPr lang="en-US" b="1" u="sng" dirty="0"/>
          </a:p>
          <a:p>
            <a:pPr marL="0" indent="0">
              <a:buNone/>
            </a:pPr>
            <a:r>
              <a:rPr lang="en-US" b="1" u="sng" dirty="0"/>
              <a:t>Brand Awareness and Buying behavior  </a:t>
            </a:r>
            <a:endParaRPr lang="en-US" dirty="0"/>
          </a:p>
          <a:p>
            <a:pPr lvl="0"/>
            <a:r>
              <a:rPr lang="en-US" dirty="0"/>
              <a:t>By knowing TOM (Top of Mind) recall and their preferences for Toffee/Candy. </a:t>
            </a:r>
          </a:p>
          <a:p>
            <a:pPr lvl="0"/>
            <a:r>
              <a:rPr lang="en-US" dirty="0"/>
              <a:t>Which Toffee/Candy Brand they are purchasing and frequency of their purchase. </a:t>
            </a:r>
          </a:p>
          <a:p>
            <a:pPr lvl="0"/>
            <a:r>
              <a:rPr lang="en-US" dirty="0"/>
              <a:t>From where they are buying Toffee/Candy.</a:t>
            </a:r>
          </a:p>
          <a:p>
            <a:pPr lvl="0"/>
            <a:r>
              <a:rPr lang="en-US" dirty="0"/>
              <a:t>Their intent behind buying Toffee/Candy.</a:t>
            </a:r>
          </a:p>
          <a:p>
            <a:pPr marL="0" indent="0">
              <a:buNone/>
            </a:pPr>
            <a:endParaRPr lang="en-US" b="1" u="sng" dirty="0"/>
          </a:p>
          <a:p>
            <a:pPr marL="0" indent="0">
              <a:buNone/>
            </a:pPr>
            <a:r>
              <a:rPr lang="en-US" b="1" u="sng" dirty="0"/>
              <a:t>Brand Imagery</a:t>
            </a:r>
          </a:p>
          <a:p>
            <a:pPr lvl="0"/>
            <a:r>
              <a:rPr lang="en-US" dirty="0"/>
              <a:t>Brand image associations for respective brands.</a:t>
            </a:r>
          </a:p>
          <a:p>
            <a:pPr lvl="0"/>
            <a:r>
              <a:rPr lang="en-US" dirty="0"/>
              <a:t>Celebrity associated with respective brands.  </a:t>
            </a:r>
          </a:p>
          <a:p>
            <a:pPr marL="0" lvl="0" indent="0">
              <a:buNone/>
            </a:pPr>
            <a:endParaRPr lang="en-US" dirty="0"/>
          </a:p>
          <a:p>
            <a:pPr marL="0" indent="0">
              <a:buNone/>
            </a:pPr>
            <a:r>
              <a:rPr lang="en-US" b="1" u="sng" dirty="0"/>
              <a:t>Brand Communication and its Effectiveness </a:t>
            </a:r>
            <a:endParaRPr lang="en-US" dirty="0"/>
          </a:p>
          <a:p>
            <a:pPr lvl="0"/>
            <a:r>
              <a:rPr lang="en-US" dirty="0"/>
              <a:t>Communication recall of respective brands.  </a:t>
            </a:r>
          </a:p>
          <a:p>
            <a:r>
              <a:rPr lang="en-US" dirty="0"/>
              <a:t>what are the sources of recall</a:t>
            </a:r>
          </a:p>
          <a:p>
            <a:endParaRPr lang="en-US" dirty="0"/>
          </a:p>
        </p:txBody>
      </p:sp>
    </p:spTree>
    <p:extLst>
      <p:ext uri="{BB962C8B-B14F-4D97-AF65-F5344CB8AC3E}">
        <p14:creationId xmlns:p14="http://schemas.microsoft.com/office/powerpoint/2010/main" val="29743862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324B8-E6CB-4900-AAEC-A063F93F27E0}"/>
              </a:ext>
            </a:extLst>
          </p:cNvPr>
          <p:cNvSpPr>
            <a:spLocks noGrp="1"/>
          </p:cNvSpPr>
          <p:nvPr>
            <p:ph type="title"/>
          </p:nvPr>
        </p:nvSpPr>
        <p:spPr/>
        <p:txBody>
          <a:bodyPr/>
          <a:lstStyle/>
          <a:p>
            <a:r>
              <a:rPr lang="en-US" dirty="0">
                <a:solidFill>
                  <a:schemeClr val="bg2"/>
                </a:solidFill>
              </a:rPr>
              <a:t>Target Group (TG)</a:t>
            </a:r>
          </a:p>
        </p:txBody>
      </p:sp>
      <p:sp>
        <p:nvSpPr>
          <p:cNvPr id="3" name="Content Placeholder 2">
            <a:extLst>
              <a:ext uri="{FF2B5EF4-FFF2-40B4-BE49-F238E27FC236}">
                <a16:creationId xmlns:a16="http://schemas.microsoft.com/office/drawing/2014/main" id="{2FE70E74-69B9-45E7-A1C2-EAFD02ACF2D0}"/>
              </a:ext>
            </a:extLst>
          </p:cNvPr>
          <p:cNvSpPr>
            <a:spLocks noGrp="1"/>
          </p:cNvSpPr>
          <p:nvPr>
            <p:ph idx="1"/>
          </p:nvPr>
        </p:nvSpPr>
        <p:spPr/>
        <p:txBody>
          <a:bodyPr/>
          <a:lstStyle/>
          <a:p>
            <a:pPr marL="0" indent="0">
              <a:buNone/>
            </a:pPr>
            <a:r>
              <a:rPr lang="en-US" dirty="0"/>
              <a:t>We will target 12-35 age group which will be further divided into three set of groups: -</a:t>
            </a:r>
          </a:p>
          <a:p>
            <a:r>
              <a:rPr lang="en-US" dirty="0"/>
              <a:t>School- 12- 17</a:t>
            </a:r>
          </a:p>
          <a:p>
            <a:endParaRPr lang="en-US" dirty="0"/>
          </a:p>
          <a:p>
            <a:r>
              <a:rPr lang="en-US" dirty="0"/>
              <a:t>College- 18- 21</a:t>
            </a:r>
          </a:p>
          <a:p>
            <a:endParaRPr lang="en-US" dirty="0"/>
          </a:p>
          <a:p>
            <a:r>
              <a:rPr lang="en-US" dirty="0"/>
              <a:t>Young Working/ Homemakers- 22- 35    </a:t>
            </a:r>
          </a:p>
          <a:p>
            <a:pPr marL="0" indent="0" algn="r">
              <a:buNone/>
            </a:pPr>
            <a:endParaRPr lang="en-US" dirty="0"/>
          </a:p>
          <a:p>
            <a:endParaRPr lang="en-US" dirty="0"/>
          </a:p>
        </p:txBody>
      </p:sp>
      <p:sp>
        <p:nvSpPr>
          <p:cNvPr id="4" name="Rectangle 3">
            <a:extLst>
              <a:ext uri="{FF2B5EF4-FFF2-40B4-BE49-F238E27FC236}">
                <a16:creationId xmlns:a16="http://schemas.microsoft.com/office/drawing/2014/main" id="{940128FC-4967-45A6-AB20-007FE499975D}"/>
              </a:ext>
            </a:extLst>
          </p:cNvPr>
          <p:cNvSpPr/>
          <p:nvPr/>
        </p:nvSpPr>
        <p:spPr>
          <a:xfrm>
            <a:off x="6388444" y="6277232"/>
            <a:ext cx="5803556" cy="58076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*Respondent should be consuming Toffee/ Candy</a:t>
            </a:r>
          </a:p>
        </p:txBody>
      </p:sp>
    </p:spTree>
    <p:extLst>
      <p:ext uri="{BB962C8B-B14F-4D97-AF65-F5344CB8AC3E}">
        <p14:creationId xmlns:p14="http://schemas.microsoft.com/office/powerpoint/2010/main" val="1372624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36D18-C504-4AAC-903D-73733FC7B021}"/>
              </a:ext>
            </a:extLst>
          </p:cNvPr>
          <p:cNvSpPr>
            <a:spLocks noGrp="1"/>
          </p:cNvSpPr>
          <p:nvPr>
            <p:ph type="title"/>
          </p:nvPr>
        </p:nvSpPr>
        <p:spPr/>
        <p:txBody>
          <a:bodyPr/>
          <a:lstStyle/>
          <a:p>
            <a:r>
              <a:rPr lang="en-US" dirty="0">
                <a:solidFill>
                  <a:schemeClr val="bg2"/>
                </a:solidFill>
              </a:rPr>
              <a:t>Outcome</a:t>
            </a:r>
          </a:p>
        </p:txBody>
      </p:sp>
      <p:sp>
        <p:nvSpPr>
          <p:cNvPr id="3" name="Content Placeholder 2">
            <a:extLst>
              <a:ext uri="{FF2B5EF4-FFF2-40B4-BE49-F238E27FC236}">
                <a16:creationId xmlns:a16="http://schemas.microsoft.com/office/drawing/2014/main" id="{37BF8935-0955-4007-ACD0-C3A4F367947C}"/>
              </a:ext>
            </a:extLst>
          </p:cNvPr>
          <p:cNvSpPr>
            <a:spLocks noGrp="1"/>
          </p:cNvSpPr>
          <p:nvPr>
            <p:ph idx="1"/>
          </p:nvPr>
        </p:nvSpPr>
        <p:spPr/>
        <p:txBody>
          <a:bodyPr/>
          <a:lstStyle/>
          <a:p>
            <a:r>
              <a:rPr lang="en-US" dirty="0"/>
              <a:t>This study will help us to give an overview of consumers buying pattern, awareness and communication effectiveness of top 5 HBC brands. </a:t>
            </a:r>
          </a:p>
          <a:p>
            <a:endParaRPr lang="en-US" dirty="0"/>
          </a:p>
          <a:p>
            <a:r>
              <a:rPr lang="en-US" dirty="0"/>
              <a:t>It will help us to understand the journey of Candy consumer and scope to improve/ strengthen the same for Pulse candy.</a:t>
            </a:r>
          </a:p>
          <a:p>
            <a:endParaRPr lang="en-US" dirty="0"/>
          </a:p>
          <a:p>
            <a:r>
              <a:rPr lang="en-US" dirty="0"/>
              <a:t>It will help us to understand the effectiveness of media vehicles used by Pulse and scope of improvement (if any).</a:t>
            </a:r>
          </a:p>
          <a:p>
            <a:endParaRPr lang="en-US" dirty="0"/>
          </a:p>
        </p:txBody>
      </p:sp>
    </p:spTree>
    <p:extLst>
      <p:ext uri="{BB962C8B-B14F-4D97-AF65-F5344CB8AC3E}">
        <p14:creationId xmlns:p14="http://schemas.microsoft.com/office/powerpoint/2010/main" val="25098794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9799</TotalTime>
  <Words>2480</Words>
  <Application>Microsoft Office PowerPoint</Application>
  <PresentationFormat>Widescreen</PresentationFormat>
  <Paragraphs>432</Paragraphs>
  <Slides>42</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Calibri</vt:lpstr>
      <vt:lpstr>Century Gothic</vt:lpstr>
      <vt:lpstr>Wingdings 2</vt:lpstr>
      <vt:lpstr>Quotable</vt:lpstr>
      <vt:lpstr>Understanding the Consumer Buying Behavior and Communication of HBC (Hard Boiled Candy)  Industry in India</vt:lpstr>
      <vt:lpstr>Acknowledgement</vt:lpstr>
      <vt:lpstr>About DS Group</vt:lpstr>
      <vt:lpstr>About Pulse Candy</vt:lpstr>
      <vt:lpstr>Objectives</vt:lpstr>
      <vt:lpstr>Research Methodology</vt:lpstr>
      <vt:lpstr>PowerPoint Presentation</vt:lpstr>
      <vt:lpstr>Target Group (TG)</vt:lpstr>
      <vt:lpstr>Outcome</vt:lpstr>
      <vt:lpstr>Respondent Profile Snapshot</vt:lpstr>
      <vt:lpstr>Why do you consume Toffee/Candy? </vt:lpstr>
      <vt:lpstr>Which all brands come to your mind if you think a word “Toffee/Candy”?</vt:lpstr>
      <vt:lpstr>Total recall (Unaided) </vt:lpstr>
      <vt:lpstr>PowerPoint Presentation</vt:lpstr>
      <vt:lpstr>Brand Usage Funnel</vt:lpstr>
      <vt:lpstr>PowerPoint Presentation</vt:lpstr>
      <vt:lpstr>PowerPoint Presentation</vt:lpstr>
      <vt:lpstr>Consumption Pattern </vt:lpstr>
      <vt:lpstr>How frequently do you buy Toffee/Candy? </vt:lpstr>
      <vt:lpstr>From where do you purchase Toffee/Candy?   (Not unique)</vt:lpstr>
      <vt:lpstr>For whom you buy Toffee/Candy?</vt:lpstr>
      <vt:lpstr>Do you know different flavors of Pulse?</vt:lpstr>
      <vt:lpstr>The best thing and scope of improvement for Pulse</vt:lpstr>
      <vt:lpstr>Which celebrity name comes to your mind for the Brand Pulse?</vt:lpstr>
      <vt:lpstr>Which celebrity name comes to your mind for the Brand Alpenliebe?</vt:lpstr>
      <vt:lpstr>Which celebrity name comes to your mind for the Brand Parle Kaccha Aam?</vt:lpstr>
      <vt:lpstr>Which celebrity name comes to your mind for the Brand Kopiko?</vt:lpstr>
      <vt:lpstr>Which celebrity name comes to your mind for the Brand Candyman?</vt:lpstr>
      <vt:lpstr>Rank of each brands on the scale of 1-10 against each statement</vt:lpstr>
      <vt:lpstr>PowerPoint Presentation</vt:lpstr>
      <vt:lpstr>Explanation of each statement</vt:lpstr>
      <vt:lpstr>PowerPoint Presentation</vt:lpstr>
      <vt:lpstr>Which Toffee/Candy Commercial did you see last and where?</vt:lpstr>
      <vt:lpstr>Did you see Pulse advertisement and where?</vt:lpstr>
      <vt:lpstr>What was Pulse ad about?</vt:lpstr>
      <vt:lpstr> Tagline of each brand</vt:lpstr>
      <vt:lpstr>Suggestions for the brand Pulse</vt:lpstr>
      <vt:lpstr>PowerPoint Presentation</vt:lpstr>
      <vt:lpstr>Annexure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the consumer buying behavior and Communication of                                                  HBC (Hard Boiled Candy)  Industry in India</dc:title>
  <dc:creator>mohak sehgal</dc:creator>
  <cp:lastModifiedBy>mohak sehgal</cp:lastModifiedBy>
  <cp:revision>237</cp:revision>
  <dcterms:created xsi:type="dcterms:W3CDTF">2018-07-21T13:44:23Z</dcterms:created>
  <dcterms:modified xsi:type="dcterms:W3CDTF">2018-09-13T12:46:37Z</dcterms:modified>
</cp:coreProperties>
</file>